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83" r:id="rId3"/>
    <p:sldId id="261" r:id="rId4"/>
    <p:sldId id="270" r:id="rId5"/>
    <p:sldId id="262" r:id="rId6"/>
    <p:sldId id="269" r:id="rId7"/>
    <p:sldId id="263" r:id="rId8"/>
    <p:sldId id="277" r:id="rId9"/>
    <p:sldId id="276" r:id="rId10"/>
    <p:sldId id="278" r:id="rId11"/>
    <p:sldId id="274" r:id="rId12"/>
    <p:sldId id="275" r:id="rId13"/>
    <p:sldId id="257" r:id="rId14"/>
    <p:sldId id="272" r:id="rId15"/>
    <p:sldId id="282" r:id="rId16"/>
    <p:sldId id="273" r:id="rId17"/>
    <p:sldId id="280" r:id="rId18"/>
    <p:sldId id="279" r:id="rId19"/>
    <p:sldId id="281" r:id="rId20"/>
    <p:sldId id="271" r:id="rId21"/>
    <p:sldId id="267" r:id="rId22"/>
    <p:sldId id="265" r:id="rId23"/>
    <p:sldId id="26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2E5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6"/>
    <p:restoredTop sz="94694"/>
  </p:normalViewPr>
  <p:slideViewPr>
    <p:cSldViewPr snapToGrid="0">
      <p:cViewPr varScale="1">
        <p:scale>
          <a:sx n="121" d="100"/>
          <a:sy n="121" d="100"/>
        </p:scale>
        <p:origin x="216" y="176"/>
      </p:cViewPr>
      <p:guideLst/>
    </p:cSldViewPr>
  </p:slideViewPr>
  <p:outlineViewPr>
    <p:cViewPr>
      <p:scale>
        <a:sx n="33" d="100"/>
        <a:sy n="33" d="100"/>
      </p:scale>
      <p:origin x="0" y="-35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Poppins" pitchFamily="2" charset="77"/>
              </a:defRPr>
            </a:lvl1pPr>
          </a:lstStyle>
          <a:p>
            <a:fld id="{566D8FF1-3D9E-D849-8AD4-14F67A5BFC5A}" type="datetimeFigureOut">
              <a:rPr lang="en-US" smtClean="0"/>
              <a:pPr/>
              <a:t>5/2/24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Poppins" pitchFamily="2" charset="77"/>
              </a:defRPr>
            </a:lvl1pPr>
          </a:lstStyle>
          <a:p>
            <a:fld id="{5C5822F8-AEC3-064D-811E-B94C22138C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39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822F8-AEC3-064D-811E-B94C22138C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822F8-AEC3-064D-811E-B94C22138C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84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2552-73A9-3719-723A-5EB44F5F2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1BFA84-8956-30FF-A07D-6B2227511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31521-7B6A-1645-CBFC-55484058B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BEC9-1332-5447-85ED-BF5750C0F9ED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0C138-4F12-B494-D59C-48E54507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FD944-561C-382C-9D8B-9E414DCD9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3EF9-DED8-4044-A633-2ED8CAB9F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6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15A4F-A4AF-DD4D-43DA-AFC8688FE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FE03D-EB42-40F9-8CEE-A4886B374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A454A-2F8C-F3AC-75F1-5561800CA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5389BB-1B98-32FF-614C-33F86E8B7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BEC9-1332-5447-85ED-BF5750C0F9ED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A2D40-151E-078A-C564-C847B909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7847F9-47B8-A6A6-4E12-D330A6BCF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3EF9-DED8-4044-A633-2ED8CAB9F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11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4E72E-6AE4-9A90-7EA9-FFF83D3B1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B2C9B5-BA3A-503D-DD00-3C07802FD5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2FDEF3-4952-CA78-7EDB-FCCB4A4A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9D5CA-C0DE-D7A8-4F6E-BE6DF1792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BEC9-1332-5447-85ED-BF5750C0F9ED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4C686-77BB-1B6B-DB1E-B9BCFD7B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448E2-576B-4B3A-9F78-FC334B40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3EF9-DED8-4044-A633-2ED8CAB9F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03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7A35-4346-F901-242C-4906E4622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347E0E-AB6A-07E2-1124-749FBB535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4344-E280-4CAB-AA53-90123EDE9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BEC9-1332-5447-85ED-BF5750C0F9ED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0A991-8C91-C605-2859-B16F3768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9BC30-10F0-7359-88F3-42E2DDD8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3EF9-DED8-4044-A633-2ED8CAB9F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96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9EE8F9-EEB7-C402-410F-55BCB91F69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2487F5-442F-AC44-DB6E-3F0F6C691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093C0-F34B-D993-9277-93D2C0456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BEC9-1332-5447-85ED-BF5750C0F9ED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19971-4A08-F5CD-EC81-140D908C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8A308-5160-25D3-5057-185B03267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3EF9-DED8-4044-A633-2ED8CAB9F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4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37807-E1C7-1FEA-8CD9-6A106BC41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B11ED-C501-A58A-01C2-954B0DE40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B875B-839D-A641-E566-5BD86518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BEC9-1332-5447-85ED-BF5750C0F9ED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DB31-9416-7D9B-47F5-F333D5F70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C3838-F337-F1DE-D850-1E4507AB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3EF9-DED8-4044-A633-2ED8CAB9F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24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89231-8F58-9EFA-8AF0-E14F25298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4F3A3-65AA-350C-E8F4-2F59FA178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0A9D-BCEB-0BEF-A10C-5D5033C3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BEC9-1332-5447-85ED-BF5750C0F9ED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472C7-5B84-C342-63BE-EECCC96E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3E511-4787-1C72-9281-08532CC95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3EF9-DED8-4044-A633-2ED8CAB9F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60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62B90-77D2-A943-CD40-EDAF4A99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D58B8-344F-AC44-EE2C-449F9FFCE5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19468-75FA-D02F-8EDB-438B1CB36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FA7E9D-0583-A72C-2680-360F785F4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BEC9-1332-5447-85ED-BF5750C0F9ED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257EA-F9EE-0454-9082-8F695E29B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FCD2C-C579-4E21-734B-C0D92C47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3EF9-DED8-4044-A633-2ED8CAB9F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66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6BF3E-D63C-64DA-A594-2E4E2E77F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E502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F39CB4-7144-3548-5190-5BB1883C9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BEC9-1332-5447-85ED-BF5750C0F9ED}" type="datetimeFigureOut">
              <a:rPr lang="en-US" smtClean="0"/>
              <a:t>5/2/24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740C54-7B69-B22E-CE89-8D114A98F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EF8122-1B8E-D438-C777-541EFD1AD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3EF9-DED8-4044-A633-2ED8CAB9FD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9B1D3C-4ADF-DCEA-8F8E-5C786D9690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09937" y="2085975"/>
            <a:ext cx="6043863" cy="388143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D405A5-D2B8-2C30-D461-ED0656D7F6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085975"/>
            <a:ext cx="4086225" cy="3881438"/>
          </a:xfrm>
        </p:spPr>
        <p:txBody>
          <a:bodyPr/>
          <a:lstStyle>
            <a:lvl1pPr>
              <a:defRPr>
                <a:solidFill>
                  <a:srgbClr val="2E5026"/>
                </a:solidFill>
              </a:defRPr>
            </a:lvl1pPr>
            <a:lvl2pPr>
              <a:defRPr>
                <a:solidFill>
                  <a:srgbClr val="2E5026"/>
                </a:solidFill>
              </a:defRPr>
            </a:lvl2pPr>
            <a:lvl3pPr>
              <a:defRPr>
                <a:solidFill>
                  <a:srgbClr val="2E5026"/>
                </a:solidFill>
              </a:defRPr>
            </a:lvl3pPr>
            <a:lvl4pPr>
              <a:defRPr>
                <a:solidFill>
                  <a:srgbClr val="2E5026"/>
                </a:solidFill>
              </a:defRPr>
            </a:lvl4pPr>
            <a:lvl5pPr>
              <a:defRPr>
                <a:solidFill>
                  <a:srgbClr val="2E502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50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6BF3E-D63C-64DA-A594-2E4E2E77F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E502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F39CB4-7144-3548-5190-5BB1883C9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BEC9-1332-5447-85ED-BF5750C0F9ED}" type="datetimeFigureOut">
              <a:rPr lang="en-US" smtClean="0"/>
              <a:t>5/2/24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740C54-7B69-B22E-CE89-8D114A98F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EF8122-1B8E-D438-C777-541EFD1AD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3EF9-DED8-4044-A633-2ED8CAB9FD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9B1D3C-4ADF-DCEA-8F8E-5C786D9690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082800"/>
            <a:ext cx="3479132" cy="388143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D405A5-D2B8-2C30-D461-ED0656D7F6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6589" y="2082800"/>
            <a:ext cx="6689057" cy="3881438"/>
          </a:xfrm>
        </p:spPr>
        <p:txBody>
          <a:bodyPr/>
          <a:lstStyle>
            <a:lvl1pPr>
              <a:defRPr>
                <a:solidFill>
                  <a:srgbClr val="2E5026"/>
                </a:solidFill>
              </a:defRPr>
            </a:lvl1pPr>
            <a:lvl2pPr>
              <a:defRPr>
                <a:solidFill>
                  <a:srgbClr val="2E5026"/>
                </a:solidFill>
              </a:defRPr>
            </a:lvl2pPr>
            <a:lvl3pPr>
              <a:defRPr>
                <a:solidFill>
                  <a:srgbClr val="2E5026"/>
                </a:solidFill>
              </a:defRPr>
            </a:lvl3pPr>
            <a:lvl4pPr>
              <a:defRPr>
                <a:solidFill>
                  <a:srgbClr val="2E5026"/>
                </a:solidFill>
              </a:defRPr>
            </a:lvl4pPr>
            <a:lvl5pPr>
              <a:defRPr>
                <a:solidFill>
                  <a:srgbClr val="2E502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329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9DB92-46EC-D1AD-7A8C-E21FD6326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C039A-FE52-83E4-F5BF-0ADA4389E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AED6-2B22-9C3C-3AF2-45DBB979C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559E14-3B66-F6D5-3B7B-C03862273A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709459-FC98-311D-1A94-A066FC3B41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16A250-14EF-17CE-D8CC-28E82C36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BEC9-1332-5447-85ED-BF5750C0F9ED}" type="datetimeFigureOut">
              <a:rPr lang="en-US" smtClean="0"/>
              <a:t>5/2/24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0BCF54-6606-7E2E-28C6-2FF855DB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A10A1D-2CCA-1C6F-6C30-0ABDC3129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3EF9-DED8-4044-A633-2ED8CAB9F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32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0895B-C00B-042B-E676-EE15B7DED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DD2482-7B13-0949-8CBB-EE54E258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BEC9-1332-5447-85ED-BF5750C0F9ED}" type="datetimeFigureOut">
              <a:rPr lang="en-US" smtClean="0"/>
              <a:t>5/2/24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F5F55-8E04-CD6E-F568-F188C2F80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5CD-461C-521D-E9D6-46D745084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3EF9-DED8-4044-A633-2ED8CAB9F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06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487CEF-AD21-4CCF-FF25-791576320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BEC9-1332-5447-85ED-BF5750C0F9ED}" type="datetimeFigureOut">
              <a:rPr lang="en-US" smtClean="0"/>
              <a:t>5/2/24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A7B513-22C8-A273-4DB2-59CF40941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34C1B-E376-2059-E211-6D10C753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3EF9-DED8-4044-A633-2ED8CAB9F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63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959B1-BD80-FE60-9242-8B62A33C3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F6519-A5B8-EFD8-7388-90CD384CF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626B6-16A7-FCDA-D4D9-2046D3D06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82000"/>
                  </a:schemeClr>
                </a:solidFill>
                <a:latin typeface="Poppins" pitchFamily="2" charset="77"/>
              </a:defRPr>
            </a:lvl1pPr>
          </a:lstStyle>
          <a:p>
            <a:fld id="{4940BEC9-1332-5447-85ED-BF5750C0F9ED}" type="datetimeFigureOut">
              <a:rPr lang="en-US" smtClean="0"/>
              <a:pPr/>
              <a:t>5/2/24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29531-FA20-9F86-D8B9-A7370764D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A3DE5-3D5B-6C63-241A-7946705D5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Poppins" pitchFamily="2" charset="77"/>
              </a:defRPr>
            </a:lvl1pPr>
          </a:lstStyle>
          <a:p>
            <a:fld id="{101C3EF9-DED8-4044-A633-2ED8CAB9FD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6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tx1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222CB9-70DB-E71E-B694-444E25CE1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6186" y="950562"/>
            <a:ext cx="7797800" cy="11303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66DDFE-0B65-255C-0940-E89121F876F6}"/>
              </a:ext>
            </a:extLst>
          </p:cNvPr>
          <p:cNvSpPr txBox="1"/>
          <p:nvPr/>
        </p:nvSpPr>
        <p:spPr>
          <a:xfrm>
            <a:off x="7164969" y="5522717"/>
            <a:ext cx="42130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2E5026"/>
                </a:solidFill>
                <a:latin typeface="Poppins" pitchFamily="2" charset="77"/>
                <a:cs typeface="Poppins" pitchFamily="2" charset="77"/>
              </a:rPr>
              <a:t>Beautification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608AAA06-26C9-D6D3-DBC7-FC41CBB45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294" y="2370399"/>
            <a:ext cx="5078174" cy="338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95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A8466-0270-EA97-31C0-3EAD13505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Triangle – Park Captain: Tina Nieto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082CDA-96AA-84D3-5D0A-8C98C46C36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Tied with Berm for smallest park</a:t>
            </a:r>
          </a:p>
          <a:p>
            <a:r>
              <a:rPr lang="en-US" dirty="0"/>
              <a:t>Restored in 2019 after Alba Drainage Project</a:t>
            </a:r>
          </a:p>
          <a:p>
            <a:r>
              <a:rPr lang="en-US" dirty="0"/>
              <a:t>Native plantings </a:t>
            </a:r>
          </a:p>
          <a:p>
            <a:r>
              <a:rPr lang="en-US" dirty="0"/>
              <a:t>Amenities</a:t>
            </a:r>
          </a:p>
          <a:p>
            <a:pPr lvl="1"/>
            <a:r>
              <a:rPr lang="en-US" dirty="0"/>
              <a:t>Our best swing</a:t>
            </a:r>
          </a:p>
          <a:p>
            <a:r>
              <a:rPr lang="en-US" dirty="0"/>
              <a:t>3 zone </a:t>
            </a:r>
            <a:r>
              <a:rPr lang="en-US" dirty="0">
                <a:solidFill>
                  <a:srgbClr val="2E5026"/>
                </a:solidFill>
              </a:rPr>
              <a:t>Irrigation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4A1C927-DC62-B9D8-24E2-84CF204223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4007326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283D2-C123-528F-5E2F-66B35D28E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Friendship – GO Garden Club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C8F945-CEDD-81BD-238A-2DCBBAE322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2860"/>
            <a:ext cx="5181600" cy="345686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CD3F4-6C74-9599-C0AA-E785386B3D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Very long term &amp; stable management by the Garden Club</a:t>
            </a:r>
          </a:p>
          <a:p>
            <a:r>
              <a:rPr lang="en-US" dirty="0"/>
              <a:t>Redbuds, roses, azaleas, camelias transitioning to natives</a:t>
            </a:r>
          </a:p>
          <a:p>
            <a:r>
              <a:rPr lang="en-US" dirty="0"/>
              <a:t>Amenities</a:t>
            </a:r>
          </a:p>
          <a:p>
            <a:pPr lvl="1"/>
            <a:r>
              <a:rPr lang="en-US" dirty="0"/>
              <a:t>Tables and Benches </a:t>
            </a:r>
          </a:p>
          <a:p>
            <a:r>
              <a:rPr lang="en-US" dirty="0"/>
              <a:t>3 zone irrigation</a:t>
            </a:r>
          </a:p>
        </p:txBody>
      </p:sp>
    </p:spTree>
    <p:extLst>
      <p:ext uri="{BB962C8B-B14F-4D97-AF65-F5344CB8AC3E}">
        <p14:creationId xmlns:p14="http://schemas.microsoft.com/office/powerpoint/2010/main" val="421877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283D2-C123-528F-5E2F-66B35D28E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Rose Garden – Captains: Brenda de Alba &amp; Sheila Briones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97BB5-C362-97B8-D07D-7AD73809C9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Major overhaul in 2020</a:t>
            </a:r>
          </a:p>
          <a:p>
            <a:pPr lvl="1"/>
            <a:r>
              <a:rPr lang="en-US" dirty="0"/>
              <a:t>Restoration of Irrigation</a:t>
            </a:r>
          </a:p>
          <a:p>
            <a:pPr lvl="1"/>
            <a:r>
              <a:rPr lang="en-US" dirty="0"/>
              <a:t>Addition of drip on beds</a:t>
            </a:r>
          </a:p>
          <a:p>
            <a:pPr lvl="1"/>
            <a:r>
              <a:rPr lang="en-US" dirty="0"/>
              <a:t>Replanting of roses</a:t>
            </a:r>
          </a:p>
          <a:p>
            <a:r>
              <a:rPr lang="en-US" dirty="0"/>
              <a:t>Amenities </a:t>
            </a:r>
          </a:p>
          <a:p>
            <a:pPr lvl="1"/>
            <a:r>
              <a:rPr lang="en-US" dirty="0"/>
              <a:t>Mini library</a:t>
            </a:r>
          </a:p>
          <a:p>
            <a:pPr lvl="1"/>
            <a:r>
              <a:rPr lang="en-US" dirty="0"/>
              <a:t>Tables and Benches</a:t>
            </a:r>
          </a:p>
          <a:p>
            <a:r>
              <a:rPr lang="en-US" dirty="0"/>
              <a:t>Trial Rain Garden</a:t>
            </a:r>
          </a:p>
          <a:p>
            <a:r>
              <a:rPr lang="en-US" dirty="0"/>
              <a:t>6 zone Irrigation System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DC3074-1D27-35D1-0398-9004A1AA4E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071754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C6F0F-7433-9503-7DDB-152D412E5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Berm – Captain: Sean Jez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AA25-D158-88D7-F816-DCF60E744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94478"/>
          </a:xfrm>
        </p:spPr>
        <p:txBody>
          <a:bodyPr/>
          <a:lstStyle/>
          <a:p>
            <a:r>
              <a:rPr lang="en-US" b="0" dirty="0">
                <a:solidFill>
                  <a:srgbClr val="2E5026"/>
                </a:solidFill>
                <a:cs typeface="Poppins" pitchFamily="2" charset="77"/>
              </a:rPr>
              <a:t>2011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28553C1-BD82-40EE-AF7B-7DE6B0A962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6612" y="2175641"/>
            <a:ext cx="5157787" cy="185317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149E17-581D-266E-09ED-A4F1034B5A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94478"/>
          </a:xfrm>
        </p:spPr>
        <p:txBody>
          <a:bodyPr/>
          <a:lstStyle/>
          <a:p>
            <a:r>
              <a:rPr lang="en-US" b="0" dirty="0">
                <a:solidFill>
                  <a:srgbClr val="2E5026"/>
                </a:solidFill>
                <a:cs typeface="Poppins" pitchFamily="2" charset="77"/>
              </a:rPr>
              <a:t>2022</a:t>
            </a:r>
          </a:p>
        </p:txBody>
      </p: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FA65179D-4AB7-F4D2-70F5-C2C03E92962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7505" b="3980"/>
          <a:stretch/>
        </p:blipFill>
        <p:spPr>
          <a:xfrm>
            <a:off x="6172200" y="2203928"/>
            <a:ext cx="5183188" cy="19504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D5ED95-D5BB-980E-E110-F99A9D9F9483}"/>
              </a:ext>
            </a:extLst>
          </p:cNvPr>
          <p:cNvSpPr txBox="1"/>
          <p:nvPr/>
        </p:nvSpPr>
        <p:spPr>
          <a:xfrm>
            <a:off x="2270234" y="4414345"/>
            <a:ext cx="551946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E5026"/>
                </a:solidFill>
                <a:latin typeface="Poppins" pitchFamily="2" charset="77"/>
                <a:cs typeface="Poppins" pitchFamily="2" charset="77"/>
              </a:rPr>
              <a:t>Created in 2002 by closing Randall-Durham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E5026"/>
                </a:solidFill>
                <a:latin typeface="Poppins" pitchFamily="2" charset="77"/>
                <a:cs typeface="Poppins" pitchFamily="2" charset="77"/>
              </a:rPr>
              <a:t>Physical barrier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E5026"/>
                </a:solidFill>
                <a:latin typeface="Poppins" pitchFamily="2" charset="77"/>
                <a:cs typeface="Poppins" pitchFamily="2" charset="77"/>
              </a:rPr>
              <a:t>Cut through traffic on Randall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E5026"/>
                </a:solidFill>
                <a:latin typeface="Poppins" pitchFamily="2" charset="77"/>
                <a:cs typeface="Poppins" pitchFamily="2" charset="77"/>
              </a:rPr>
              <a:t>Sound @ Sight of Shepherd/Durham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E5026"/>
                </a:solidFill>
                <a:latin typeface="Poppins" pitchFamily="2" charset="77"/>
                <a:cs typeface="Poppins" pitchFamily="2" charset="77"/>
              </a:rPr>
              <a:t>Subject to serious motor vehicle accidents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E5026"/>
                </a:solidFill>
                <a:latin typeface="Poppins" pitchFamily="2" charset="77"/>
                <a:cs typeface="Poppins" pitchFamily="2" charset="77"/>
              </a:rPr>
              <a:t>3 zone Irrigation with water paid by GOCC</a:t>
            </a:r>
          </a:p>
          <a:p>
            <a:endParaRPr lang="en-US" dirty="0">
              <a:solidFill>
                <a:srgbClr val="2E5026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98550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C6F0F-7433-9503-7DDB-152D412E5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”Unadopted ROW”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AA25-D158-88D7-F816-DCF60E744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3395881" cy="526009"/>
          </a:xfrm>
        </p:spPr>
        <p:txBody>
          <a:bodyPr>
            <a:normAutofit fontScale="77500" lnSpcReduction="20000"/>
          </a:bodyPr>
          <a:lstStyle/>
          <a:p>
            <a:r>
              <a:rPr lang="en-US" b="0" dirty="0">
                <a:solidFill>
                  <a:srgbClr val="2E5026"/>
                </a:solidFill>
                <a:cs typeface="Poppins" pitchFamily="2" charset="77"/>
              </a:rPr>
              <a:t>Apollo @ W 43 – Helen Sestak &amp; Tom Cronin</a:t>
            </a: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4C2F04A4-5A6A-5AA4-E743-B15DDE7A27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517876" y="3025680"/>
            <a:ext cx="4164826" cy="3123618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124EBC-0656-B07A-36AA-A884B10E5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08523" y="1587063"/>
            <a:ext cx="2948718" cy="625858"/>
          </a:xfrm>
        </p:spPr>
        <p:txBody>
          <a:bodyPr>
            <a:normAutofit fontScale="77500" lnSpcReduction="20000"/>
          </a:bodyPr>
          <a:lstStyle/>
          <a:p>
            <a:r>
              <a:rPr lang="en-US" b="0" dirty="0"/>
              <a:t>Sue B Slip – ROW @ Shepherd: Sam </a:t>
            </a:r>
            <a:r>
              <a:rPr lang="en-US" b="0" dirty="0" err="1"/>
              <a:t>Rezzolfi</a:t>
            </a:r>
            <a:endParaRPr lang="en-US" b="0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141CB097-9848-7B59-EE5A-0F53644BFB77}"/>
              </a:ext>
            </a:extLst>
          </p:cNvPr>
          <p:cNvSpPr txBox="1">
            <a:spLocks/>
          </p:cNvSpPr>
          <p:nvPr/>
        </p:nvSpPr>
        <p:spPr>
          <a:xfrm>
            <a:off x="6172200" y="4449489"/>
            <a:ext cx="4981320" cy="167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D758A9E-2E41-9861-1410-CEF5A1F7963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003961" y="2726039"/>
            <a:ext cx="3490202" cy="1723450"/>
          </a:xfr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CAB530E-6478-1340-FFA1-662B30B68EF4}"/>
              </a:ext>
            </a:extLst>
          </p:cNvPr>
          <p:cNvSpPr txBox="1">
            <a:spLocks/>
          </p:cNvSpPr>
          <p:nvPr/>
        </p:nvSpPr>
        <p:spPr>
          <a:xfrm>
            <a:off x="5928291" y="4441113"/>
            <a:ext cx="4876344" cy="1145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A007346-EB6C-BDE9-BE87-12EF50C7DE08}"/>
              </a:ext>
            </a:extLst>
          </p:cNvPr>
          <p:cNvSpPr txBox="1">
            <a:spLocks/>
          </p:cNvSpPr>
          <p:nvPr/>
        </p:nvSpPr>
        <p:spPr>
          <a:xfrm>
            <a:off x="8003961" y="1493486"/>
            <a:ext cx="3490201" cy="7148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Poppins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0" dirty="0"/>
              <a:t>Wedge – Durham @ W30 - Vacant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CD5FE4-8F06-042C-D390-C5C662AF9535}"/>
              </a:ext>
            </a:extLst>
          </p:cNvPr>
          <p:cNvGrpSpPr/>
          <p:nvPr/>
        </p:nvGrpSpPr>
        <p:grpSpPr>
          <a:xfrm>
            <a:off x="4400817" y="2491444"/>
            <a:ext cx="3123618" cy="4256646"/>
            <a:chOff x="4400817" y="2491444"/>
            <a:chExt cx="3123618" cy="425664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AD3E321-D50E-2BD8-A5BB-A5D8557FF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0817" y="2491444"/>
              <a:ext cx="3123618" cy="4256646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34C7C26-126E-CD6D-30A4-4AB373DCEFE5}"/>
                </a:ext>
              </a:extLst>
            </p:cNvPr>
            <p:cNvSpPr/>
            <p:nvPr/>
          </p:nvSpPr>
          <p:spPr>
            <a:xfrm>
              <a:off x="5684413" y="2912626"/>
              <a:ext cx="138806" cy="2061450"/>
            </a:xfrm>
            <a:prstGeom prst="ellipse">
              <a:avLst/>
            </a:prstGeom>
            <a:solidFill>
              <a:srgbClr val="FFFF00">
                <a:alpha val="2941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0952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DFA58-DAC5-A16F-7362-0D2BD831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”Unadopted” </a:t>
            </a:r>
            <a:r>
              <a:rPr lang="en-US" dirty="0" err="1"/>
              <a:t>CoH</a:t>
            </a:r>
            <a:r>
              <a:rPr lang="en-US" dirty="0"/>
              <a:t> Parks, Spark Park</a:t>
            </a:r>
            <a:br>
              <a:rPr lang="en-US" dirty="0"/>
            </a:br>
            <a:r>
              <a:rPr lang="en-US" dirty="0"/>
              <a:t>&amp;</a:t>
            </a:r>
            <a:br>
              <a:rPr lang="en-US" dirty="0"/>
            </a:br>
            <a:r>
              <a:rPr lang="en-US" dirty="0"/>
              <a:t>Community Garden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CDB2B-B3BD-FE7B-F518-A352E72FF5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99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3A323-57A5-974D-5049-437D1E94A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Park – W43rd @ Sue Barnett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1427C-9DAA-3E56-61C6-CE420103A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Captains: Shawn &amp; Bill Spear with assistance from Garden Club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718AC5-579A-BB4E-FC1A-520D242480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A0FA7-F682-5816-29F1-0FECAD36A22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Brush Removal and Tree work 2019-2020</a:t>
            </a:r>
          </a:p>
          <a:p>
            <a:r>
              <a:rPr lang="en-US" dirty="0"/>
              <a:t>Wildflower Area 2021-2024</a:t>
            </a:r>
          </a:p>
          <a:p>
            <a:r>
              <a:rPr lang="en-US" dirty="0"/>
              <a:t>Amenities</a:t>
            </a:r>
          </a:p>
          <a:p>
            <a:pPr lvl="1"/>
            <a:r>
              <a:rPr lang="en-US" dirty="0"/>
              <a:t>Picnic Table &amp; Trash</a:t>
            </a:r>
          </a:p>
          <a:p>
            <a:pPr lvl="1"/>
            <a:r>
              <a:rPr lang="en-US" dirty="0"/>
              <a:t>Raised Bed and Patio</a:t>
            </a:r>
          </a:p>
          <a:p>
            <a:r>
              <a:rPr lang="en-US" dirty="0"/>
              <a:t>No Water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528469AC-57DD-B6CA-E4BD-560A16AC54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2289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1737022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3A323-57A5-974D-5049-437D1E94A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Graham Park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1427C-9DAA-3E56-61C6-CE420103A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Captain: Wayne Forster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718AC5-579A-BB4E-FC1A-520D242480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A0FA7-F682-5816-29F1-0FECAD36A22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Tree planting over 20+ years</a:t>
            </a:r>
          </a:p>
          <a:p>
            <a:pPr lvl="1"/>
            <a:r>
              <a:rPr lang="en-US" dirty="0"/>
              <a:t>40 trees planted in 2021 </a:t>
            </a:r>
          </a:p>
          <a:p>
            <a:pPr lvl="1"/>
            <a:r>
              <a:rPr lang="en-US" dirty="0"/>
              <a:t>Weekly watering through draught summers</a:t>
            </a:r>
          </a:p>
          <a:p>
            <a:pPr lvl="1"/>
            <a:r>
              <a:rPr lang="en-US" dirty="0"/>
              <a:t>5 trees planted in 2024</a:t>
            </a:r>
          </a:p>
          <a:p>
            <a:r>
              <a:rPr lang="en-US" dirty="0"/>
              <a:t>Tennis Ct Improvements</a:t>
            </a:r>
          </a:p>
          <a:p>
            <a:pPr lvl="1"/>
            <a:r>
              <a:rPr lang="en-US" dirty="0"/>
              <a:t>Tony </a:t>
            </a:r>
            <a:r>
              <a:rPr lang="en-US" dirty="0" err="1"/>
              <a:t>Padon</a:t>
            </a:r>
            <a:r>
              <a:rPr lang="en-US" dirty="0"/>
              <a:t> </a:t>
            </a:r>
          </a:p>
          <a:p>
            <a:r>
              <a:rPr lang="en-US" dirty="0"/>
              <a:t>No Irrigation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38F1819-99E3-D8B1-4139-D4678B63A4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06231" y="2505075"/>
            <a:ext cx="3824901" cy="3684588"/>
          </a:xfrm>
        </p:spPr>
      </p:pic>
    </p:spTree>
    <p:extLst>
      <p:ext uri="{BB962C8B-B14F-4D97-AF65-F5344CB8AC3E}">
        <p14:creationId xmlns:p14="http://schemas.microsoft.com/office/powerpoint/2010/main" val="158859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3A323-57A5-974D-5049-437D1E94A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Park ROW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1427C-9DAA-3E56-61C6-CE420103A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2E5026"/>
                </a:solidFill>
              </a:rPr>
              <a:t>Managed by HISD 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718AC5-579A-BB4E-FC1A-520D242480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1896" y="1681163"/>
            <a:ext cx="4230200" cy="823912"/>
          </a:xfrm>
        </p:spPr>
        <p:txBody>
          <a:bodyPr>
            <a:normAutofit fontScale="62500" lnSpcReduction="20000"/>
          </a:bodyPr>
          <a:lstStyle/>
          <a:p>
            <a:r>
              <a:rPr lang="en-US" b="0" dirty="0"/>
              <a:t>Street flooding is managed by leaf removal. The Cub Scouts have stepped in when HISD and or PW have failed.  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9FDC9E3-5638-683D-7FE4-4513448F8B9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81541" y="2777290"/>
            <a:ext cx="4220555" cy="3165416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89D2417-A5FD-924D-A6A5-205DCCB17F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86681" y="2823369"/>
            <a:ext cx="4064000" cy="3048000"/>
          </a:xfrm>
        </p:spPr>
      </p:pic>
    </p:spTree>
    <p:extLst>
      <p:ext uri="{BB962C8B-B14F-4D97-AF65-F5344CB8AC3E}">
        <p14:creationId xmlns:p14="http://schemas.microsoft.com/office/powerpoint/2010/main" val="2486730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3A323-57A5-974D-5049-437D1E94A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Garden- GOCC as Benefactor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1427C-9DAA-3E56-61C6-CE420103A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Representatives – Caroline </a:t>
            </a:r>
            <a:r>
              <a:rPr lang="en-US" dirty="0" err="1"/>
              <a:t>Stender</a:t>
            </a:r>
            <a:r>
              <a:rPr lang="en-US" dirty="0"/>
              <a:t>, Kathy </a:t>
            </a:r>
            <a:r>
              <a:rPr lang="en-US" dirty="0" err="1"/>
              <a:t>Gahm</a:t>
            </a:r>
            <a:r>
              <a:rPr lang="en-US" dirty="0"/>
              <a:t>, Shawn Spear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718AC5-579A-BB4E-FC1A-520D242480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GOCC Support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A0FA7-F682-5816-29F1-0FECAD36A22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Pays water</a:t>
            </a:r>
          </a:p>
          <a:p>
            <a:r>
              <a:rPr lang="en-US" dirty="0"/>
              <a:t>Maintains ROW</a:t>
            </a:r>
          </a:p>
          <a:p>
            <a:r>
              <a:rPr lang="en-US" dirty="0"/>
              <a:t>Periodic Brush Removal/Tree work</a:t>
            </a:r>
          </a:p>
          <a:p>
            <a:r>
              <a:rPr lang="en-US" dirty="0"/>
              <a:t>Mulch/leaf donations</a:t>
            </a:r>
          </a:p>
          <a:p>
            <a:r>
              <a:rPr lang="en-US" dirty="0"/>
              <a:t>Construction material donations</a:t>
            </a:r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8AE7A38-1C51-1CC6-9FAC-375C7D2B2D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2289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225243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23D75-E017-441C-02A5-C6BE3FA92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 called beautification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D4D04-06E1-BB9D-86D5-EDB76913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Attractive plantings and amenities that:</a:t>
            </a:r>
          </a:p>
          <a:p>
            <a:pPr lvl="1"/>
            <a:r>
              <a:rPr lang="en-US" dirty="0"/>
              <a:t>Mitigate cut through traffic and overflow parking</a:t>
            </a:r>
          </a:p>
          <a:p>
            <a:pPr lvl="1"/>
            <a:r>
              <a:rPr lang="en-US" dirty="0"/>
              <a:t>Provide safe play areas with comfortable seating</a:t>
            </a:r>
          </a:p>
          <a:p>
            <a:pPr lvl="1"/>
            <a:r>
              <a:rPr lang="en-US" dirty="0"/>
              <a:t>Enhance visual &amp; sound buffering</a:t>
            </a:r>
          </a:p>
          <a:p>
            <a:r>
              <a:rPr lang="en-US" dirty="0"/>
              <a:t>While</a:t>
            </a:r>
          </a:p>
          <a:p>
            <a:pPr lvl="1"/>
            <a:r>
              <a:rPr lang="en-US" dirty="0"/>
              <a:t>Managing water usage</a:t>
            </a:r>
          </a:p>
          <a:p>
            <a:pPr lvl="1"/>
            <a:r>
              <a:rPr lang="en-US" dirty="0"/>
              <a:t>Supporting soil and wildlife health</a:t>
            </a:r>
          </a:p>
          <a:p>
            <a:r>
              <a:rPr lang="en-US" sz="2400" i="1" dirty="0"/>
              <a:t>Led by volunteers with a range of skill levels and interests.  </a:t>
            </a:r>
          </a:p>
        </p:txBody>
      </p:sp>
    </p:spTree>
    <p:extLst>
      <p:ext uri="{BB962C8B-B14F-4D97-AF65-F5344CB8AC3E}">
        <p14:creationId xmlns:p14="http://schemas.microsoft.com/office/powerpoint/2010/main" val="3652584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7C245-E6E0-55EF-E49C-6238D3124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Poppins" pitchFamily="2" charset="77"/>
              </a:rPr>
              <a:t>Future Projects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B857D-5238-25AA-9BBE-2D296F5DF1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665562"/>
            <a:ext cx="4086225" cy="3881438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cs typeface="Poppins" pitchFamily="2" charset="77"/>
              </a:rPr>
              <a:t>Contract for Pocket Park bed maintenance</a:t>
            </a:r>
          </a:p>
          <a:p>
            <a:r>
              <a:rPr lang="en-US" dirty="0">
                <a:cs typeface="Poppins" pitchFamily="2" charset="77"/>
              </a:rPr>
              <a:t>Partial adoption of Art Park &amp; Graham Park primarily to support new tree plantings</a:t>
            </a:r>
          </a:p>
          <a:p>
            <a:r>
              <a:rPr lang="en-US" dirty="0">
                <a:cs typeface="Poppins" pitchFamily="2" charset="77"/>
              </a:rPr>
              <a:t>Tree Plantings Graham, Art, GO Blvd, Wedge</a:t>
            </a:r>
          </a:p>
          <a:p>
            <a:r>
              <a:rPr lang="en-US" dirty="0">
                <a:cs typeface="Poppins" pitchFamily="2" charset="77"/>
              </a:rPr>
              <a:t>Recruit Park Captains </a:t>
            </a:r>
          </a:p>
          <a:p>
            <a:r>
              <a:rPr lang="en-US" dirty="0">
                <a:cs typeface="Poppins" pitchFamily="2" charset="77"/>
              </a:rPr>
              <a:t>Restoration of Split Rail Fence @ Berm</a:t>
            </a:r>
          </a:p>
          <a:p>
            <a:r>
              <a:rPr lang="en-US" dirty="0">
                <a:cs typeface="Poppins" pitchFamily="2" charset="77"/>
              </a:rPr>
              <a:t>Bollard replacement and gravel path maintenance Garden Oaks Blvd.</a:t>
            </a:r>
          </a:p>
          <a:p>
            <a:r>
              <a:rPr lang="en-US" dirty="0">
                <a:cs typeface="Poppins" pitchFamily="2" charset="77"/>
              </a:rPr>
              <a:t>Gravel Path substitution for sidewalk Gazebo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9E551D0-FE18-5294-1CCB-B3D594F29D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2814" t="13085" r="37193" b="481"/>
          <a:stretch/>
        </p:blipFill>
        <p:spPr>
          <a:xfrm rot="5400000">
            <a:off x="6546383" y="1093161"/>
            <a:ext cx="4028587" cy="5223642"/>
          </a:xfrm>
        </p:spPr>
      </p:pic>
    </p:spTree>
    <p:extLst>
      <p:ext uri="{BB962C8B-B14F-4D97-AF65-F5344CB8AC3E}">
        <p14:creationId xmlns:p14="http://schemas.microsoft.com/office/powerpoint/2010/main" val="539473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AD21B-8EBE-5191-AE19-69408E49E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5026"/>
                </a:solidFill>
              </a:rPr>
              <a:t>Branding @ Beautification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AD549-1995-16C9-8F90-707CE71A0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690688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rgbClr val="2E5026"/>
                </a:solidFill>
              </a:rPr>
              <a:t>Pillars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8082FB-C5E4-EBF9-C722-DB4EC66214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642716"/>
            <a:ext cx="5187581" cy="3429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54DDE-9DE9-A7BE-7A72-4FEAD2C9F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7071" y="1681163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rgbClr val="2E5026"/>
                </a:solidFill>
              </a:rPr>
              <a:t>Entrance Signs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B4887DC-0776-A70F-7DE5-45EBCE6E650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5456" t="13615" b="7251"/>
          <a:stretch/>
        </p:blipFill>
        <p:spPr>
          <a:xfrm>
            <a:off x="6457071" y="2642716"/>
            <a:ext cx="5160817" cy="3429000"/>
          </a:xfrm>
        </p:spPr>
      </p:pic>
    </p:spTree>
    <p:extLst>
      <p:ext uri="{BB962C8B-B14F-4D97-AF65-F5344CB8AC3E}">
        <p14:creationId xmlns:p14="http://schemas.microsoft.com/office/powerpoint/2010/main" val="3833542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985C-14AC-9734-2994-6E11D3DC9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Restore &amp; Replace Pillars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44C7ECA-ED66-F7EA-3553-7A3A743E78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380" r="16380"/>
          <a:stretch>
            <a:fillRect/>
          </a:stretch>
        </p:blipFill>
        <p:spPr>
          <a:xfrm rot="16200000">
            <a:off x="838200" y="2082800"/>
            <a:ext cx="3479132" cy="388143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DAF767-B9B0-60BD-33B6-E6D3E456D0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24 remain in place need cleaning &amp; sealing, optionally painting.  $75-100$ </a:t>
            </a:r>
            <a:r>
              <a:rPr lang="en-US" dirty="0" err="1"/>
              <a:t>ea</a:t>
            </a:r>
            <a:endParaRPr lang="en-US" dirty="0"/>
          </a:p>
          <a:p>
            <a:r>
              <a:rPr lang="en-US" dirty="0"/>
              <a:t>12 missing concentrated along path of drainage project work on Golf &amp; Alba may be in range of $1000 ea.</a:t>
            </a:r>
          </a:p>
        </p:txBody>
      </p:sp>
    </p:spTree>
    <p:extLst>
      <p:ext uri="{BB962C8B-B14F-4D97-AF65-F5344CB8AC3E}">
        <p14:creationId xmlns:p14="http://schemas.microsoft.com/office/powerpoint/2010/main" val="1701780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0CD04-2D28-A971-2907-35E1D3D9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Poppins" pitchFamily="2" charset="77"/>
              </a:rPr>
              <a:t>Entrance Signage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9842376-DFBB-47B1-EBF5-D47A7ECAE2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184" b="7184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0DAF17-B0B0-7FAE-C605-1D9AC9C6A7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Originally installed in 10 locations</a:t>
            </a:r>
          </a:p>
          <a:p>
            <a:r>
              <a:rPr lang="en-US" dirty="0"/>
              <a:t>3 destroyed</a:t>
            </a:r>
          </a:p>
          <a:p>
            <a:pPr lvl="1"/>
            <a:r>
              <a:rPr lang="en-US" dirty="0"/>
              <a:t>W30th @ Durham</a:t>
            </a:r>
          </a:p>
          <a:p>
            <a:pPr lvl="1"/>
            <a:r>
              <a:rPr lang="en-US" dirty="0"/>
              <a:t>GO Blvd @ Shepherd</a:t>
            </a:r>
          </a:p>
          <a:p>
            <a:pPr lvl="1"/>
            <a:r>
              <a:rPr lang="en-US" dirty="0"/>
              <a:t>W41st @ Golf</a:t>
            </a:r>
          </a:p>
          <a:p>
            <a:r>
              <a:rPr lang="en-US" dirty="0"/>
              <a:t>Posts are EOL</a:t>
            </a:r>
          </a:p>
        </p:txBody>
      </p:sp>
    </p:spTree>
    <p:extLst>
      <p:ext uri="{BB962C8B-B14F-4D97-AF65-F5344CB8AC3E}">
        <p14:creationId xmlns:p14="http://schemas.microsoft.com/office/powerpoint/2010/main" val="2242659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DB49F-872B-5F86-C86F-FAE416E57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2E5026"/>
                </a:solidFill>
                <a:cs typeface="Poppins" pitchFamily="2" charset="77"/>
              </a:rPr>
              <a:t>Greenspace = Parks, Schools &amp; Public ROW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EC243-2B93-814E-9659-A4AC6D254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Currently we: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42978-776C-4A11-F9E7-B7A37640B8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Maintain 6 “adopted” ROW  Pocket Parks </a:t>
            </a:r>
          </a:p>
          <a:p>
            <a:pPr lvl="1"/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Mowing &amp; Trash removal twice monthly 2.25 acres</a:t>
            </a:r>
          </a:p>
          <a:p>
            <a:pPr lvl="1"/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Irrigation 600K gallons/</a:t>
            </a:r>
            <a:r>
              <a:rPr lang="en-US" dirty="0" err="1">
                <a:solidFill>
                  <a:srgbClr val="2E5026"/>
                </a:solidFill>
                <a:cs typeface="Poppins" pitchFamily="2" charset="77"/>
              </a:rPr>
              <a:t>yr</a:t>
            </a:r>
            <a:endParaRPr lang="en-US" dirty="0">
              <a:solidFill>
                <a:srgbClr val="2E5026"/>
              </a:solidFill>
              <a:cs typeface="Poppins" pitchFamily="2" charset="77"/>
            </a:endParaRPr>
          </a:p>
          <a:p>
            <a:pPr lvl="1"/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Seating/tables, swings &amp; Gazebo</a:t>
            </a:r>
          </a:p>
          <a:p>
            <a:pPr lvl="1"/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Bollards – traffic control</a:t>
            </a:r>
          </a:p>
          <a:p>
            <a:pPr lvl="1"/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- water, - tree removal</a:t>
            </a:r>
          </a:p>
          <a:p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+ 4 ”unadopted” ROWs </a:t>
            </a:r>
          </a:p>
          <a:p>
            <a:endParaRPr lang="en-US" dirty="0">
              <a:solidFill>
                <a:srgbClr val="2E5026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A7E03C-BA5B-3411-A535-022A4F0667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To a much lesser extent: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04FF6C-3E21-84CC-B8CE-D611A66B7F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161722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City Parks- Graham &amp; Art</a:t>
            </a:r>
          </a:p>
          <a:p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Community Garden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E506875-3B22-7CB1-A975-8D0016D21F02}"/>
              </a:ext>
            </a:extLst>
          </p:cNvPr>
          <p:cNvSpPr txBox="1">
            <a:spLocks/>
          </p:cNvSpPr>
          <p:nvPr/>
        </p:nvSpPr>
        <p:spPr>
          <a:xfrm>
            <a:off x="6096000" y="3821113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E5026"/>
                </a:solidFill>
                <a:latin typeface="Poppins" pitchFamily="2" charset="77"/>
                <a:cs typeface="Poppins" pitchFamily="2" charset="77"/>
              </a:rPr>
              <a:t>We don’t :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A06CFE2-1102-EED3-A3FD-DB9462E1B512}"/>
              </a:ext>
            </a:extLst>
          </p:cNvPr>
          <p:cNvSpPr txBox="1">
            <a:spLocks/>
          </p:cNvSpPr>
          <p:nvPr/>
        </p:nvSpPr>
        <p:spPr>
          <a:xfrm>
            <a:off x="6157210" y="4603698"/>
            <a:ext cx="5183188" cy="1617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E5026"/>
                </a:solidFill>
                <a:latin typeface="Poppins" pitchFamily="2" charset="77"/>
                <a:cs typeface="Poppins" pitchFamily="2" charset="77"/>
              </a:rPr>
              <a:t>YOM</a:t>
            </a:r>
          </a:p>
          <a:p>
            <a:r>
              <a:rPr lang="en-US" dirty="0">
                <a:solidFill>
                  <a:srgbClr val="2E5026"/>
                </a:solidFill>
                <a:latin typeface="Poppins" pitchFamily="2" charset="77"/>
                <a:cs typeface="Poppins" pitchFamily="2" charset="77"/>
              </a:rPr>
              <a:t>Spark Park- @ GOMM</a:t>
            </a:r>
          </a:p>
          <a:p>
            <a:r>
              <a:rPr lang="en-US" dirty="0">
                <a:solidFill>
                  <a:srgbClr val="2E5026"/>
                </a:solidFill>
                <a:latin typeface="Poppins" pitchFamily="2" charset="77"/>
                <a:cs typeface="Poppins" pitchFamily="2" charset="77"/>
              </a:rPr>
              <a:t>Am. Legion &amp; Shepherd</a:t>
            </a:r>
          </a:p>
          <a:p>
            <a:endParaRPr lang="en-US" dirty="0">
              <a:solidFill>
                <a:srgbClr val="2E5026"/>
              </a:solidFill>
              <a:latin typeface="Poppins" pitchFamily="2" charset="77"/>
              <a:cs typeface="Poppins" pitchFamily="2" charset="77"/>
            </a:endParaRPr>
          </a:p>
          <a:p>
            <a:endParaRPr lang="en-US" dirty="0">
              <a:solidFill>
                <a:srgbClr val="2E5026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8612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155DB-69FD-DFE1-CB81-19EC547BE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Pocket Parks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C0F4D-1614-65E7-E599-68105E5AC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40483"/>
            <a:ext cx="5157787" cy="823912"/>
          </a:xfrm>
        </p:spPr>
        <p:txBody>
          <a:bodyPr>
            <a:normAutofit fontScale="85000" lnSpcReduction="20000"/>
          </a:bodyPr>
          <a:lstStyle/>
          <a:p>
            <a:r>
              <a:rPr lang="en-US" b="0" dirty="0">
                <a:solidFill>
                  <a:srgbClr val="2E5026"/>
                </a:solidFill>
                <a:cs typeface="Poppins" pitchFamily="2" charset="77"/>
              </a:rPr>
              <a:t>Historical Investments continue to serve the community. Plantings, Irrigation systems, seating and more.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392F3-6E58-434E-6483-544A5FAE7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Gazebo Park + power</a:t>
            </a:r>
          </a:p>
          <a:p>
            <a:pPr lvl="1"/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Triangle</a:t>
            </a:r>
          </a:p>
          <a:p>
            <a:pPr lvl="1"/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Garden Oaks Blvd.</a:t>
            </a:r>
          </a:p>
          <a:p>
            <a:pPr lvl="1"/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Friendship </a:t>
            </a:r>
          </a:p>
          <a:p>
            <a:pPr lvl="1"/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Rose</a:t>
            </a:r>
          </a:p>
          <a:p>
            <a:pPr lvl="1"/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Berm – excluded from full adoption program</a:t>
            </a:r>
          </a:p>
          <a:p>
            <a:pPr lvl="1"/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Unadopted – W 43 esplanade, Sue B slip, Durham wedge, Spark ROW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2AD86ED-1854-98D1-D832-CE45EA369DA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32875" y="1586706"/>
            <a:ext cx="5203322" cy="4572000"/>
          </a:xfrm>
        </p:spPr>
      </p:pic>
    </p:spTree>
    <p:extLst>
      <p:ext uri="{BB962C8B-B14F-4D97-AF65-F5344CB8AC3E}">
        <p14:creationId xmlns:p14="http://schemas.microsoft.com/office/powerpoint/2010/main" val="3533828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155DB-69FD-DFE1-CB81-19EC547BE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City Parks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C0F4D-1614-65E7-E599-68105E5AC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44836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None currently adopted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392F3-6E58-434E-6483-544A5FAE7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644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Graham Park - 3.56 ac</a:t>
            </a:r>
          </a:p>
          <a:p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W43 &amp; Sue Barnett (Art Park) - .80 ac</a:t>
            </a:r>
          </a:p>
          <a:p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Shepherd Park – 8.19 ac</a:t>
            </a:r>
          </a:p>
          <a:p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Am. Legion Park – 5.40 ac</a:t>
            </a:r>
          </a:p>
          <a:p>
            <a:pPr marL="0" indent="0">
              <a:buNone/>
            </a:pPr>
            <a:endParaRPr lang="en-US" dirty="0">
              <a:solidFill>
                <a:srgbClr val="2E5026"/>
              </a:solidFill>
              <a:cs typeface="Poppins" pitchFamily="2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HISD Spark Park – 2.74 ac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B12D406-9549-A894-C609-0701F193EC7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5671" t="45" r="288" b="59"/>
          <a:stretch/>
        </p:blipFill>
        <p:spPr>
          <a:xfrm>
            <a:off x="5997575" y="1219200"/>
            <a:ext cx="5638084" cy="4572000"/>
          </a:xfrm>
        </p:spPr>
      </p:pic>
    </p:spTree>
    <p:extLst>
      <p:ext uri="{BB962C8B-B14F-4D97-AF65-F5344CB8AC3E}">
        <p14:creationId xmlns:p14="http://schemas.microsoft.com/office/powerpoint/2010/main" val="2562195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CF8E-278D-03B8-C27D-8F6B601FA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Poppins" pitchFamily="2" charset="77"/>
              </a:rPr>
              <a:t>Philosoph</a:t>
            </a:r>
            <a:r>
              <a:rPr lang="en-US" strike="sngStrike" dirty="0">
                <a:cs typeface="Poppins" pitchFamily="2" charset="77"/>
              </a:rPr>
              <a:t>y </a:t>
            </a:r>
            <a:r>
              <a:rPr lang="en-US" dirty="0" err="1">
                <a:cs typeface="Poppins" pitchFamily="2" charset="77"/>
              </a:rPr>
              <a:t>ies</a:t>
            </a:r>
            <a:endParaRPr lang="en-US" dirty="0">
              <a:cs typeface="Poppins" pitchFamily="2" charset="77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D565CAA-BE48-5E42-3B3B-B2C5B244ED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380" r="1638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ABFCA-BE8F-89DC-0B40-D762E49734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Poppins" pitchFamily="2" charset="77"/>
              </a:rPr>
              <a:t>We support a range of styles </a:t>
            </a:r>
          </a:p>
          <a:p>
            <a:r>
              <a:rPr lang="en-US" dirty="0">
                <a:cs typeface="Poppins" pitchFamily="2" charset="77"/>
              </a:rPr>
              <a:t>Plantings shifting to natives, lower water requirements, and pollinator friendly.  Herbicides and pesticides are sparingly used.</a:t>
            </a:r>
          </a:p>
          <a:p>
            <a:r>
              <a:rPr lang="en-US" dirty="0">
                <a:cs typeface="Poppins" pitchFamily="2" charset="77"/>
              </a:rPr>
              <a:t>Change is gradual with a bias against big statement new installations.  Key is long term commitment to investments.</a:t>
            </a:r>
          </a:p>
          <a:p>
            <a:endParaRPr lang="en-US" dirty="0"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223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D7115-B3EF-920B-AE41-05AB00CBF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How we do it: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EE5D3-8A6A-38E0-E30F-8EA734B33A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Mowing Contract</a:t>
            </a:r>
          </a:p>
          <a:p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Bed Maintenance Contract is in the works</a:t>
            </a:r>
          </a:p>
          <a:p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Park Captains</a:t>
            </a:r>
          </a:p>
          <a:p>
            <a:pPr lvl="1"/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Fundraising</a:t>
            </a:r>
          </a:p>
          <a:p>
            <a:pPr lvl="1"/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Special Projects</a:t>
            </a:r>
          </a:p>
          <a:p>
            <a:pPr lvl="1"/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Adoptions</a:t>
            </a:r>
          </a:p>
          <a:p>
            <a:pPr lvl="1"/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Work Days</a:t>
            </a:r>
          </a:p>
          <a:p>
            <a:r>
              <a:rPr lang="en-US" dirty="0" err="1">
                <a:solidFill>
                  <a:srgbClr val="2E5026"/>
                </a:solidFill>
                <a:cs typeface="Poppins" pitchFamily="2" charset="77"/>
              </a:rPr>
              <a:t>CoH</a:t>
            </a:r>
            <a:r>
              <a:rPr lang="en-US" dirty="0">
                <a:solidFill>
                  <a:srgbClr val="2E5026"/>
                </a:solidFill>
                <a:cs typeface="Poppins" pitchFamily="2" charset="77"/>
              </a:rPr>
              <a:t> Green Space Coordinator – Marilu de La Fuente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429BC5-1415-28BA-0E57-A3AC4D2669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764627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6911E-AD40-7CD5-7AF0-74E2FB872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Garden Oaks Blvd. Esplanade – Captain: vacant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537D4-41DF-BB6E-5D79-9837B82481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Our largest Pocket Park at over .6 Ac.</a:t>
            </a:r>
          </a:p>
          <a:p>
            <a:r>
              <a:rPr lang="en-US" dirty="0"/>
              <a:t>Amenities/features</a:t>
            </a:r>
          </a:p>
          <a:p>
            <a:pPr lvl="1"/>
            <a:r>
              <a:rPr lang="en-US" dirty="0"/>
              <a:t>Crushed granite walkway</a:t>
            </a:r>
          </a:p>
          <a:p>
            <a:pPr lvl="1"/>
            <a:r>
              <a:rPr lang="en-US" dirty="0"/>
              <a:t>Protective Bollards</a:t>
            </a:r>
          </a:p>
          <a:p>
            <a:r>
              <a:rPr lang="en-US" dirty="0"/>
              <a:t>Switch box Mural designed by students of GOMM</a:t>
            </a:r>
          </a:p>
          <a:p>
            <a:r>
              <a:rPr lang="en-US" dirty="0"/>
              <a:t>3 Irrigation Controllers</a:t>
            </a:r>
          </a:p>
          <a:p>
            <a:pPr lvl="1"/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210A1B7-50C9-134A-B0CE-D532C9C005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91400" y="2147094"/>
            <a:ext cx="2743200" cy="3708400"/>
          </a:xfrm>
        </p:spPr>
      </p:pic>
    </p:spTree>
    <p:extLst>
      <p:ext uri="{BB962C8B-B14F-4D97-AF65-F5344CB8AC3E}">
        <p14:creationId xmlns:p14="http://schemas.microsoft.com/office/powerpoint/2010/main" val="1384428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8FFE4-0D6E-3388-0B8E-26F79FFBD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Gazebo – Park Captain: Jenny Moreno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CF898F-D4B4-2207-6E12-2D36AC2155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Ava Kirkpatrick earns 2020 Gold Award Scout</a:t>
            </a:r>
          </a:p>
          <a:p>
            <a:r>
              <a:rPr lang="en-US" dirty="0"/>
              <a:t>Amenities</a:t>
            </a:r>
          </a:p>
          <a:p>
            <a:pPr lvl="1"/>
            <a:r>
              <a:rPr lang="en-US" dirty="0"/>
              <a:t>Gazebo</a:t>
            </a:r>
          </a:p>
          <a:p>
            <a:pPr lvl="1"/>
            <a:r>
              <a:rPr lang="en-US" dirty="0"/>
              <a:t>Swing</a:t>
            </a:r>
          </a:p>
          <a:p>
            <a:pPr lvl="1"/>
            <a:r>
              <a:rPr lang="en-US" dirty="0"/>
              <a:t>2 Park Benches</a:t>
            </a:r>
          </a:p>
          <a:p>
            <a:r>
              <a:rPr lang="en-US" dirty="0"/>
              <a:t>Power &amp; 7 zone irrigation system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FB201BB4-FC7A-9723-04EB-CB2D6A0084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380" r="163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3566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ardenOaks">
      <a:dk1>
        <a:srgbClr val="2E5026"/>
      </a:dk1>
      <a:lt1>
        <a:srgbClr val="FFFFFF"/>
      </a:lt1>
      <a:dk2>
        <a:srgbClr val="637052"/>
      </a:dk2>
      <a:lt2>
        <a:srgbClr val="C3E2DB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4594</TotalTime>
  <Words>820</Words>
  <Application>Microsoft Macintosh PowerPoint</Application>
  <PresentationFormat>Widescreen</PresentationFormat>
  <Paragraphs>158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Poppins</vt:lpstr>
      <vt:lpstr>Poppins SemiBold</vt:lpstr>
      <vt:lpstr>Office Theme</vt:lpstr>
      <vt:lpstr>PowerPoint Presentation</vt:lpstr>
      <vt:lpstr>It is called beautification</vt:lpstr>
      <vt:lpstr>Greenspace = Parks, Schools &amp; Public ROW</vt:lpstr>
      <vt:lpstr>Pocket Parks</vt:lpstr>
      <vt:lpstr>City Parks</vt:lpstr>
      <vt:lpstr>Philosophy ies</vt:lpstr>
      <vt:lpstr>How we do it:</vt:lpstr>
      <vt:lpstr>Garden Oaks Blvd. Esplanade – Captain: vacant</vt:lpstr>
      <vt:lpstr>Gazebo – Park Captain: Jenny Moreno</vt:lpstr>
      <vt:lpstr>Triangle – Park Captain: Tina Nieto</vt:lpstr>
      <vt:lpstr>Friendship – GO Garden Club</vt:lpstr>
      <vt:lpstr>Rose Garden – Captains: Brenda de Alba &amp; Sheila Briones</vt:lpstr>
      <vt:lpstr>Berm – Captain: Sean Jez</vt:lpstr>
      <vt:lpstr>”Unadopted ROW” </vt:lpstr>
      <vt:lpstr>”Unadopted” CoH Parks, Spark Park &amp; Community Garden</vt:lpstr>
      <vt:lpstr>Art Park – W43rd @ Sue Barnett</vt:lpstr>
      <vt:lpstr>Graham Park</vt:lpstr>
      <vt:lpstr>Spark Park ROW</vt:lpstr>
      <vt:lpstr>Community Garden- GOCC as Benefactor</vt:lpstr>
      <vt:lpstr>Future Projects</vt:lpstr>
      <vt:lpstr>Branding @ Beautification</vt:lpstr>
      <vt:lpstr>Restore &amp; Replace Pillars</vt:lpstr>
      <vt:lpstr>Entrance Signage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Teresa Coleman</dc:creator>
  <cp:lastModifiedBy>Teresa Coleman</cp:lastModifiedBy>
  <cp:revision>26</cp:revision>
  <dcterms:created xsi:type="dcterms:W3CDTF">2024-04-26T16:52:51Z</dcterms:created>
  <dcterms:modified xsi:type="dcterms:W3CDTF">2024-05-03T00:21:58Z</dcterms:modified>
</cp:coreProperties>
</file>