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sldIdLst>
    <p:sldId id="256" r:id="rId2"/>
    <p:sldId id="257" r:id="rId3"/>
    <p:sldId id="262" r:id="rId4"/>
    <p:sldId id="263" r:id="rId5"/>
    <p:sldId id="264" r:id="rId6"/>
    <p:sldId id="260" r:id="rId7"/>
    <p:sldId id="265" r:id="rId8"/>
    <p:sldId id="266" r:id="rId9"/>
    <p:sldId id="261" r:id="rId10"/>
    <p:sldId id="258" r:id="rId11"/>
    <p:sldId id="26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73"/>
    <p:restoredTop sz="96327"/>
  </p:normalViewPr>
  <p:slideViewPr>
    <p:cSldViewPr snapToGrid="0" snapToObjects="1">
      <p:cViewPr varScale="1">
        <p:scale>
          <a:sx n="123" d="100"/>
          <a:sy n="123" d="100"/>
        </p:scale>
        <p:origin x="2048" y="19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pamelaparks/Desktop/2022%20Survey%20Garden%20Oaks%20Civic%20Club%20(GOCC).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Interested</a:t>
            </a:r>
            <a:r>
              <a:rPr lang="en-US" baseline="0"/>
              <a:t>:Volunteering or Donating</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Volunteer!$P$3</c:f>
              <c:strCache>
                <c:ptCount val="1"/>
                <c:pt idx="0">
                  <c:v>Non Member</c:v>
                </c:pt>
              </c:strCache>
            </c:strRef>
          </c:tx>
          <c:spPr>
            <a:solidFill>
              <a:schemeClr val="accent1"/>
            </a:solidFill>
            <a:ln>
              <a:noFill/>
            </a:ln>
            <a:effectLst/>
          </c:spPr>
          <c:invertIfNegative val="0"/>
          <c:cat>
            <c:strRef>
              <c:f>Volunteer!$Q$2:$U$2</c:f>
              <c:strCache>
                <c:ptCount val="5"/>
                <c:pt idx="0">
                  <c:v>DR Related</c:v>
                </c:pt>
                <c:pt idx="1">
                  <c:v>Gazette Delivery</c:v>
                </c:pt>
                <c:pt idx="2">
                  <c:v>Beautification</c:v>
                </c:pt>
                <c:pt idx="3">
                  <c:v>COP</c:v>
                </c:pt>
                <c:pt idx="4">
                  <c:v>Social Activities</c:v>
                </c:pt>
              </c:strCache>
            </c:strRef>
          </c:cat>
          <c:val>
            <c:numRef>
              <c:f>Volunteer!$Q$3:$U$3</c:f>
              <c:numCache>
                <c:formatCode>General</c:formatCode>
                <c:ptCount val="5"/>
                <c:pt idx="0">
                  <c:v>9</c:v>
                </c:pt>
                <c:pt idx="1">
                  <c:v>4</c:v>
                </c:pt>
                <c:pt idx="2">
                  <c:v>3</c:v>
                </c:pt>
                <c:pt idx="3">
                  <c:v>2</c:v>
                </c:pt>
                <c:pt idx="4">
                  <c:v>1</c:v>
                </c:pt>
              </c:numCache>
            </c:numRef>
          </c:val>
          <c:extLst>
            <c:ext xmlns:c16="http://schemas.microsoft.com/office/drawing/2014/chart" uri="{C3380CC4-5D6E-409C-BE32-E72D297353CC}">
              <c16:uniqueId val="{00000000-B091-FA45-97D1-7DDC21076777}"/>
            </c:ext>
          </c:extLst>
        </c:ser>
        <c:ser>
          <c:idx val="1"/>
          <c:order val="1"/>
          <c:tx>
            <c:strRef>
              <c:f>Volunteer!$P$4</c:f>
              <c:strCache>
                <c:ptCount val="1"/>
                <c:pt idx="0">
                  <c:v>Member Vols</c:v>
                </c:pt>
              </c:strCache>
            </c:strRef>
          </c:tx>
          <c:spPr>
            <a:solidFill>
              <a:schemeClr val="accent2"/>
            </a:solidFill>
            <a:ln>
              <a:noFill/>
            </a:ln>
            <a:effectLst/>
          </c:spPr>
          <c:invertIfNegative val="0"/>
          <c:cat>
            <c:strRef>
              <c:f>Volunteer!$Q$2:$U$2</c:f>
              <c:strCache>
                <c:ptCount val="5"/>
                <c:pt idx="0">
                  <c:v>DR Related</c:v>
                </c:pt>
                <c:pt idx="1">
                  <c:v>Gazette Delivery</c:v>
                </c:pt>
                <c:pt idx="2">
                  <c:v>Beautification</c:v>
                </c:pt>
                <c:pt idx="3">
                  <c:v>COP</c:v>
                </c:pt>
                <c:pt idx="4">
                  <c:v>Social Activities</c:v>
                </c:pt>
              </c:strCache>
            </c:strRef>
          </c:cat>
          <c:val>
            <c:numRef>
              <c:f>Volunteer!$Q$4:$U$4</c:f>
              <c:numCache>
                <c:formatCode>General</c:formatCode>
                <c:ptCount val="5"/>
                <c:pt idx="0">
                  <c:v>17</c:v>
                </c:pt>
                <c:pt idx="1">
                  <c:v>5</c:v>
                </c:pt>
                <c:pt idx="2">
                  <c:v>14</c:v>
                </c:pt>
                <c:pt idx="3">
                  <c:v>0</c:v>
                </c:pt>
                <c:pt idx="4">
                  <c:v>3</c:v>
                </c:pt>
              </c:numCache>
            </c:numRef>
          </c:val>
          <c:extLst>
            <c:ext xmlns:c16="http://schemas.microsoft.com/office/drawing/2014/chart" uri="{C3380CC4-5D6E-409C-BE32-E72D297353CC}">
              <c16:uniqueId val="{00000001-B091-FA45-97D1-7DDC21076777}"/>
            </c:ext>
          </c:extLst>
        </c:ser>
        <c:dLbls>
          <c:showLegendKey val="0"/>
          <c:showVal val="0"/>
          <c:showCatName val="0"/>
          <c:showSerName val="0"/>
          <c:showPercent val="0"/>
          <c:showBubbleSize val="0"/>
        </c:dLbls>
        <c:gapWidth val="219"/>
        <c:overlap val="-27"/>
        <c:axId val="753554720"/>
        <c:axId val="753556368"/>
      </c:barChart>
      <c:catAx>
        <c:axId val="753554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53556368"/>
        <c:crosses val="autoZero"/>
        <c:auto val="1"/>
        <c:lblAlgn val="ctr"/>
        <c:lblOffset val="100"/>
        <c:noMultiLvlLbl val="0"/>
      </c:catAx>
      <c:valAx>
        <c:axId val="7535563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535547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91C2A9-94C1-714F-B835-456640A0B3C0}" type="datetimeFigureOut">
              <a:rPr lang="en-US" smtClean="0"/>
              <a:t>1/4/22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CAB60A-0BF7-FB46-B499-0252D729EE66}" type="slidenum">
              <a:rPr lang="en-US" smtClean="0"/>
              <a:t>‹#›</a:t>
            </a:fld>
            <a:endParaRPr lang="en-US"/>
          </a:p>
        </p:txBody>
      </p:sp>
    </p:spTree>
    <p:extLst>
      <p:ext uri="{BB962C8B-B14F-4D97-AF65-F5344CB8AC3E}">
        <p14:creationId xmlns:p14="http://schemas.microsoft.com/office/powerpoint/2010/main" val="3775330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CAB60A-0BF7-FB46-B499-0252D729EE66}" type="slidenum">
              <a:rPr lang="en-US" smtClean="0"/>
              <a:t>2</a:t>
            </a:fld>
            <a:endParaRPr lang="en-US"/>
          </a:p>
        </p:txBody>
      </p:sp>
    </p:spTree>
    <p:extLst>
      <p:ext uri="{BB962C8B-B14F-4D97-AF65-F5344CB8AC3E}">
        <p14:creationId xmlns:p14="http://schemas.microsoft.com/office/powerpoint/2010/main" val="418660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0CFF92-632C-DC43-A151-C5AF82F260CA}" type="datetimeFigureOut">
              <a:rPr lang="en-US" smtClean="0"/>
              <a:t>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EBD52-BFA0-AE4D-9949-DBF14048B6B7}" type="slidenum">
              <a:rPr lang="en-US" smtClean="0"/>
              <a:t>‹#›</a:t>
            </a:fld>
            <a:endParaRPr lang="en-US"/>
          </a:p>
        </p:txBody>
      </p:sp>
    </p:spTree>
    <p:extLst>
      <p:ext uri="{BB962C8B-B14F-4D97-AF65-F5344CB8AC3E}">
        <p14:creationId xmlns:p14="http://schemas.microsoft.com/office/powerpoint/2010/main" val="1629574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0CFF92-632C-DC43-A151-C5AF82F260CA}" type="datetimeFigureOut">
              <a:rPr lang="en-US" smtClean="0"/>
              <a:t>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EBD52-BFA0-AE4D-9949-DBF14048B6B7}" type="slidenum">
              <a:rPr lang="en-US" smtClean="0"/>
              <a:t>‹#›</a:t>
            </a:fld>
            <a:endParaRPr lang="en-US"/>
          </a:p>
        </p:txBody>
      </p:sp>
    </p:spTree>
    <p:extLst>
      <p:ext uri="{BB962C8B-B14F-4D97-AF65-F5344CB8AC3E}">
        <p14:creationId xmlns:p14="http://schemas.microsoft.com/office/powerpoint/2010/main" val="3019136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0CFF92-632C-DC43-A151-C5AF82F260CA}" type="datetimeFigureOut">
              <a:rPr lang="en-US" smtClean="0"/>
              <a:t>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EBD52-BFA0-AE4D-9949-DBF14048B6B7}" type="slidenum">
              <a:rPr lang="en-US" smtClean="0"/>
              <a:t>‹#›</a:t>
            </a:fld>
            <a:endParaRPr lang="en-US"/>
          </a:p>
        </p:txBody>
      </p:sp>
    </p:spTree>
    <p:extLst>
      <p:ext uri="{BB962C8B-B14F-4D97-AF65-F5344CB8AC3E}">
        <p14:creationId xmlns:p14="http://schemas.microsoft.com/office/powerpoint/2010/main" val="2617232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0CFF92-632C-DC43-A151-C5AF82F260CA}" type="datetimeFigureOut">
              <a:rPr lang="en-US" smtClean="0"/>
              <a:t>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EBD52-BFA0-AE4D-9949-DBF14048B6B7}" type="slidenum">
              <a:rPr lang="en-US" smtClean="0"/>
              <a:t>‹#›</a:t>
            </a:fld>
            <a:endParaRPr lang="en-US"/>
          </a:p>
        </p:txBody>
      </p:sp>
    </p:spTree>
    <p:extLst>
      <p:ext uri="{BB962C8B-B14F-4D97-AF65-F5344CB8AC3E}">
        <p14:creationId xmlns:p14="http://schemas.microsoft.com/office/powerpoint/2010/main" val="423361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0CFF92-632C-DC43-A151-C5AF82F260CA}" type="datetimeFigureOut">
              <a:rPr lang="en-US" smtClean="0"/>
              <a:t>1/4/22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2EBD52-BFA0-AE4D-9949-DBF14048B6B7}" type="slidenum">
              <a:rPr lang="en-US" smtClean="0"/>
              <a:t>‹#›</a:t>
            </a:fld>
            <a:endParaRPr lang="en-US"/>
          </a:p>
        </p:txBody>
      </p:sp>
    </p:spTree>
    <p:extLst>
      <p:ext uri="{BB962C8B-B14F-4D97-AF65-F5344CB8AC3E}">
        <p14:creationId xmlns:p14="http://schemas.microsoft.com/office/powerpoint/2010/main" val="2776464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0CFF92-632C-DC43-A151-C5AF82F260CA}" type="datetimeFigureOut">
              <a:rPr lang="en-US" smtClean="0"/>
              <a:t>1/4/22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2EBD52-BFA0-AE4D-9949-DBF14048B6B7}" type="slidenum">
              <a:rPr lang="en-US" smtClean="0"/>
              <a:t>‹#›</a:t>
            </a:fld>
            <a:endParaRPr lang="en-US"/>
          </a:p>
        </p:txBody>
      </p:sp>
    </p:spTree>
    <p:extLst>
      <p:ext uri="{BB962C8B-B14F-4D97-AF65-F5344CB8AC3E}">
        <p14:creationId xmlns:p14="http://schemas.microsoft.com/office/powerpoint/2010/main" val="4025645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0CFF92-632C-DC43-A151-C5AF82F260CA}" type="datetimeFigureOut">
              <a:rPr lang="en-US" smtClean="0"/>
              <a:t>1/4/22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2EBD52-BFA0-AE4D-9949-DBF14048B6B7}" type="slidenum">
              <a:rPr lang="en-US" smtClean="0"/>
              <a:t>‹#›</a:t>
            </a:fld>
            <a:endParaRPr lang="en-US"/>
          </a:p>
        </p:txBody>
      </p:sp>
    </p:spTree>
    <p:extLst>
      <p:ext uri="{BB962C8B-B14F-4D97-AF65-F5344CB8AC3E}">
        <p14:creationId xmlns:p14="http://schemas.microsoft.com/office/powerpoint/2010/main" val="2046016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0CFF92-632C-DC43-A151-C5AF82F260CA}" type="datetimeFigureOut">
              <a:rPr lang="en-US" smtClean="0"/>
              <a:t>1/4/22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2EBD52-BFA0-AE4D-9949-DBF14048B6B7}" type="slidenum">
              <a:rPr lang="en-US" smtClean="0"/>
              <a:t>‹#›</a:t>
            </a:fld>
            <a:endParaRPr lang="en-US"/>
          </a:p>
        </p:txBody>
      </p:sp>
    </p:spTree>
    <p:extLst>
      <p:ext uri="{BB962C8B-B14F-4D97-AF65-F5344CB8AC3E}">
        <p14:creationId xmlns:p14="http://schemas.microsoft.com/office/powerpoint/2010/main" val="1366689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0CFF92-632C-DC43-A151-C5AF82F260CA}" type="datetimeFigureOut">
              <a:rPr lang="en-US" smtClean="0"/>
              <a:t>1/4/22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2EBD52-BFA0-AE4D-9949-DBF14048B6B7}" type="slidenum">
              <a:rPr lang="en-US" smtClean="0"/>
              <a:t>‹#›</a:t>
            </a:fld>
            <a:endParaRPr lang="en-US"/>
          </a:p>
        </p:txBody>
      </p:sp>
    </p:spTree>
    <p:extLst>
      <p:ext uri="{BB962C8B-B14F-4D97-AF65-F5344CB8AC3E}">
        <p14:creationId xmlns:p14="http://schemas.microsoft.com/office/powerpoint/2010/main" val="3764460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CFF92-632C-DC43-A151-C5AF82F260CA}" type="datetimeFigureOut">
              <a:rPr lang="en-US" smtClean="0"/>
              <a:t>1/4/22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2EBD52-BFA0-AE4D-9949-DBF14048B6B7}" type="slidenum">
              <a:rPr lang="en-US" smtClean="0"/>
              <a:t>‹#›</a:t>
            </a:fld>
            <a:endParaRPr lang="en-US"/>
          </a:p>
        </p:txBody>
      </p:sp>
    </p:spTree>
    <p:extLst>
      <p:ext uri="{BB962C8B-B14F-4D97-AF65-F5344CB8AC3E}">
        <p14:creationId xmlns:p14="http://schemas.microsoft.com/office/powerpoint/2010/main" val="1646960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CFF92-632C-DC43-A151-C5AF82F260CA}" type="datetimeFigureOut">
              <a:rPr lang="en-US" smtClean="0"/>
              <a:t>1/4/22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2EBD52-BFA0-AE4D-9949-DBF14048B6B7}" type="slidenum">
              <a:rPr lang="en-US" smtClean="0"/>
              <a:t>‹#›</a:t>
            </a:fld>
            <a:endParaRPr lang="en-US"/>
          </a:p>
        </p:txBody>
      </p:sp>
    </p:spTree>
    <p:extLst>
      <p:ext uri="{BB962C8B-B14F-4D97-AF65-F5344CB8AC3E}">
        <p14:creationId xmlns:p14="http://schemas.microsoft.com/office/powerpoint/2010/main" val="1675640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CFF92-632C-DC43-A151-C5AF82F260CA}" type="datetimeFigureOut">
              <a:rPr lang="en-US" smtClean="0"/>
              <a:t>1/4/22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2EBD52-BFA0-AE4D-9949-DBF14048B6B7}" type="slidenum">
              <a:rPr lang="en-US" smtClean="0"/>
              <a:t>‹#›</a:t>
            </a:fld>
            <a:endParaRPr lang="en-US"/>
          </a:p>
        </p:txBody>
      </p:sp>
    </p:spTree>
    <p:extLst>
      <p:ext uri="{BB962C8B-B14F-4D97-AF65-F5344CB8AC3E}">
        <p14:creationId xmlns:p14="http://schemas.microsoft.com/office/powerpoint/2010/main" val="22129718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9E2EB-74AE-8746-9A49-378206C6C15D}"/>
              </a:ext>
            </a:extLst>
          </p:cNvPr>
          <p:cNvSpPr>
            <a:spLocks noGrp="1"/>
          </p:cNvSpPr>
          <p:nvPr>
            <p:ph type="ctrTitle"/>
          </p:nvPr>
        </p:nvSpPr>
        <p:spPr/>
        <p:txBody>
          <a:bodyPr/>
          <a:lstStyle/>
          <a:p>
            <a:r>
              <a:rPr lang="en-US" dirty="0"/>
              <a:t>GO Civic Club</a:t>
            </a:r>
            <a:br>
              <a:rPr lang="en-US" dirty="0"/>
            </a:br>
            <a:r>
              <a:rPr lang="en-US" dirty="0"/>
              <a:t>Annual Survey</a:t>
            </a:r>
          </a:p>
        </p:txBody>
      </p:sp>
      <p:sp>
        <p:nvSpPr>
          <p:cNvPr id="3" name="Subtitle 2">
            <a:extLst>
              <a:ext uri="{FF2B5EF4-FFF2-40B4-BE49-F238E27FC236}">
                <a16:creationId xmlns:a16="http://schemas.microsoft.com/office/drawing/2014/main" id="{F4E71BE1-51CC-804D-BEBB-D5E4FFA49404}"/>
              </a:ext>
            </a:extLst>
          </p:cNvPr>
          <p:cNvSpPr>
            <a:spLocks noGrp="1"/>
          </p:cNvSpPr>
          <p:nvPr>
            <p:ph type="subTitle" idx="1"/>
          </p:nvPr>
        </p:nvSpPr>
        <p:spPr/>
        <p:txBody>
          <a:bodyPr/>
          <a:lstStyle/>
          <a:p>
            <a:r>
              <a:rPr lang="en-US" dirty="0"/>
              <a:t>114 Unique Responses (approx. 8%)</a:t>
            </a:r>
          </a:p>
          <a:p>
            <a:r>
              <a:rPr lang="en-US" dirty="0"/>
              <a:t>74 Members (64% of survey respondents)</a:t>
            </a:r>
          </a:p>
          <a:p>
            <a:endParaRPr lang="en-US" dirty="0"/>
          </a:p>
        </p:txBody>
      </p:sp>
    </p:spTree>
    <p:extLst>
      <p:ext uri="{BB962C8B-B14F-4D97-AF65-F5344CB8AC3E}">
        <p14:creationId xmlns:p14="http://schemas.microsoft.com/office/powerpoint/2010/main" val="2596909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orms response chart. Question title: In the absence of an active/viable HOA would you support GOCC assisting owners with:. Number of responses: 93 responses.">
            <a:extLst>
              <a:ext uri="{FF2B5EF4-FFF2-40B4-BE49-F238E27FC236}">
                <a16:creationId xmlns:a16="http://schemas.microsoft.com/office/drawing/2014/main" id="{5ECE192F-AEAE-DA45-8991-9D99B8E8D6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828800"/>
            <a:ext cx="9144000" cy="4347147"/>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a:extLst>
              <a:ext uri="{FF2B5EF4-FFF2-40B4-BE49-F238E27FC236}">
                <a16:creationId xmlns:a16="http://schemas.microsoft.com/office/drawing/2014/main" id="{236512E4-BF7A-1146-8446-C8BC6194B445}"/>
              </a:ext>
            </a:extLst>
          </p:cNvPr>
          <p:cNvSpPr>
            <a:spLocks noGrp="1"/>
          </p:cNvSpPr>
          <p:nvPr>
            <p:ph type="title"/>
          </p:nvPr>
        </p:nvSpPr>
        <p:spPr/>
        <p:txBody>
          <a:bodyPr/>
          <a:lstStyle/>
          <a:p>
            <a:pPr algn="ctr"/>
            <a:r>
              <a:rPr lang="en-US"/>
              <a:t>Support for DR Related Activity</a:t>
            </a:r>
          </a:p>
        </p:txBody>
      </p:sp>
    </p:spTree>
    <p:extLst>
      <p:ext uri="{BB962C8B-B14F-4D97-AF65-F5344CB8AC3E}">
        <p14:creationId xmlns:p14="http://schemas.microsoft.com/office/powerpoint/2010/main" val="355248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20E82-6E38-6A48-99C5-1DFFF9ABD586}"/>
              </a:ext>
            </a:extLst>
          </p:cNvPr>
          <p:cNvSpPr>
            <a:spLocks noGrp="1"/>
          </p:cNvSpPr>
          <p:nvPr>
            <p:ph type="title"/>
          </p:nvPr>
        </p:nvSpPr>
        <p:spPr/>
        <p:txBody>
          <a:bodyPr/>
          <a:lstStyle/>
          <a:p>
            <a:pPr algn="ctr"/>
            <a:r>
              <a:rPr lang="en-US" dirty="0"/>
              <a:t>“YES” to NEW volunteer or donor</a:t>
            </a:r>
            <a:br>
              <a:rPr lang="en-US" dirty="0"/>
            </a:br>
            <a:r>
              <a:rPr lang="en-US" dirty="0"/>
              <a:t>32 (58 if DR included)</a:t>
            </a:r>
          </a:p>
        </p:txBody>
      </p:sp>
      <p:graphicFrame>
        <p:nvGraphicFramePr>
          <p:cNvPr id="4" name="Chart 3">
            <a:extLst>
              <a:ext uri="{FF2B5EF4-FFF2-40B4-BE49-F238E27FC236}">
                <a16:creationId xmlns:a16="http://schemas.microsoft.com/office/drawing/2014/main" id="{71E07FD8-8988-064B-A83B-8A87E28DAFC5}"/>
              </a:ext>
            </a:extLst>
          </p:cNvPr>
          <p:cNvGraphicFramePr>
            <a:graphicFrameLocks/>
          </p:cNvGraphicFramePr>
          <p:nvPr>
            <p:extLst>
              <p:ext uri="{D42A27DB-BD31-4B8C-83A1-F6EECF244321}">
                <p14:modId xmlns:p14="http://schemas.microsoft.com/office/powerpoint/2010/main" val="1864026105"/>
              </p:ext>
            </p:extLst>
          </p:nvPr>
        </p:nvGraphicFramePr>
        <p:xfrm>
          <a:off x="1620982" y="1859972"/>
          <a:ext cx="5611091" cy="339782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59960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orms response chart. Question title: Check all that apply. I am a:. Number of responses: 115 responses.">
            <a:extLst>
              <a:ext uri="{FF2B5EF4-FFF2-40B4-BE49-F238E27FC236}">
                <a16:creationId xmlns:a16="http://schemas.microsoft.com/office/drawing/2014/main" id="{4D130CF1-63BE-F248-9C0C-265A19015F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 y="1828800"/>
            <a:ext cx="9144000" cy="4347147"/>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a:extLst>
              <a:ext uri="{FF2B5EF4-FFF2-40B4-BE49-F238E27FC236}">
                <a16:creationId xmlns:a16="http://schemas.microsoft.com/office/drawing/2014/main" id="{DB19B11A-1770-5E43-981F-5D704F61BC5E}"/>
              </a:ext>
            </a:extLst>
          </p:cNvPr>
          <p:cNvSpPr>
            <a:spLocks noGrp="1"/>
          </p:cNvSpPr>
          <p:nvPr>
            <p:ph type="title"/>
          </p:nvPr>
        </p:nvSpPr>
        <p:spPr/>
        <p:txBody>
          <a:bodyPr/>
          <a:lstStyle/>
          <a:p>
            <a:pPr algn="ctr"/>
            <a:r>
              <a:rPr lang="en-US"/>
              <a:t>Who Participated</a:t>
            </a:r>
          </a:p>
        </p:txBody>
      </p:sp>
    </p:spTree>
    <p:extLst>
      <p:ext uri="{BB962C8B-B14F-4D97-AF65-F5344CB8AC3E}">
        <p14:creationId xmlns:p14="http://schemas.microsoft.com/office/powerpoint/2010/main" val="956760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24C89CA-E8E8-114C-BBB9-AA4B8AE3EC55}"/>
              </a:ext>
            </a:extLst>
          </p:cNvPr>
          <p:cNvSpPr>
            <a:spLocks noGrp="1"/>
          </p:cNvSpPr>
          <p:nvPr>
            <p:ph type="title"/>
          </p:nvPr>
        </p:nvSpPr>
        <p:spPr/>
        <p:txBody>
          <a:bodyPr>
            <a:noAutofit/>
          </a:bodyPr>
          <a:lstStyle/>
          <a:p>
            <a:r>
              <a:rPr lang="en-US" sz="3600"/>
              <a:t>GOCC Priorities</a:t>
            </a:r>
            <a:br>
              <a:rPr lang="en-US" sz="3600"/>
            </a:br>
            <a:r>
              <a:rPr lang="en-US" sz="3600"/>
              <a:t>Security, Beautification, Communication</a:t>
            </a:r>
          </a:p>
        </p:txBody>
      </p:sp>
      <p:sp>
        <p:nvSpPr>
          <p:cNvPr id="4" name="Content Placeholder 3">
            <a:extLst>
              <a:ext uri="{FF2B5EF4-FFF2-40B4-BE49-F238E27FC236}">
                <a16:creationId xmlns:a16="http://schemas.microsoft.com/office/drawing/2014/main" id="{70EC95D5-7B6A-2C42-BAF3-9955984D2530}"/>
              </a:ext>
            </a:extLst>
          </p:cNvPr>
          <p:cNvSpPr>
            <a:spLocks noGrp="1"/>
          </p:cNvSpPr>
          <p:nvPr>
            <p:ph idx="1"/>
          </p:nvPr>
        </p:nvSpPr>
        <p:spPr/>
        <p:txBody>
          <a:bodyPr/>
          <a:lstStyle/>
          <a:p>
            <a:r>
              <a:rPr lang="en-US"/>
              <a:t>Strong Continued Support for these</a:t>
            </a:r>
          </a:p>
          <a:p>
            <a:r>
              <a:rPr lang="en-US"/>
              <a:t>Change Suggestions from Members:</a:t>
            </a:r>
          </a:p>
          <a:p>
            <a:pPr lvl="1"/>
            <a:endParaRPr lang="en-US"/>
          </a:p>
          <a:p>
            <a:endParaRPr lang="en-US"/>
          </a:p>
        </p:txBody>
      </p:sp>
      <p:graphicFrame>
        <p:nvGraphicFramePr>
          <p:cNvPr id="5" name="Table 4">
            <a:extLst>
              <a:ext uri="{FF2B5EF4-FFF2-40B4-BE49-F238E27FC236}">
                <a16:creationId xmlns:a16="http://schemas.microsoft.com/office/drawing/2014/main" id="{8EE2A64E-0857-8641-9368-E8CA863424D0}"/>
              </a:ext>
            </a:extLst>
          </p:cNvPr>
          <p:cNvGraphicFramePr>
            <a:graphicFrameLocks noGrp="1"/>
          </p:cNvGraphicFramePr>
          <p:nvPr>
            <p:extLst>
              <p:ext uri="{D42A27DB-BD31-4B8C-83A1-F6EECF244321}">
                <p14:modId xmlns:p14="http://schemas.microsoft.com/office/powerpoint/2010/main" val="2713513032"/>
              </p:ext>
            </p:extLst>
          </p:nvPr>
        </p:nvGraphicFramePr>
        <p:xfrm>
          <a:off x="1010492" y="2573056"/>
          <a:ext cx="7790607" cy="4025167"/>
        </p:xfrm>
        <a:graphic>
          <a:graphicData uri="http://schemas.openxmlformats.org/drawingml/2006/table">
            <a:tbl>
              <a:tblPr/>
              <a:tblGrid>
                <a:gridCol w="7790607">
                  <a:extLst>
                    <a:ext uri="{9D8B030D-6E8A-4147-A177-3AD203B41FA5}">
                      <a16:colId xmlns:a16="http://schemas.microsoft.com/office/drawing/2014/main" val="64387797"/>
                    </a:ext>
                  </a:extLst>
                </a:gridCol>
              </a:tblGrid>
              <a:tr h="308458">
                <a:tc>
                  <a:txBody>
                    <a:bodyPr/>
                    <a:lstStyle/>
                    <a:p>
                      <a:pPr algn="l" fontAlgn="b"/>
                      <a:endParaRPr lang="en-US" sz="900" b="0" i="0" u="none" strike="noStrike">
                        <a:solidFill>
                          <a:srgbClr val="000000"/>
                        </a:solidFill>
                        <a:effectLst/>
                        <a:latin typeface="Calibri" panose="020F0502020204030204" pitchFamily="34" charset="0"/>
                      </a:endParaRPr>
                    </a:p>
                  </a:txBody>
                  <a:tcPr marL="7383" marR="7383" marT="7383" marB="0" anchor="b">
                    <a:lnL>
                      <a:noFill/>
                    </a:lnL>
                    <a:lnR>
                      <a:noFill/>
                    </a:lnR>
                    <a:lnT>
                      <a:noFill/>
                    </a:lnT>
                    <a:lnB>
                      <a:noFill/>
                    </a:lnB>
                  </a:tcPr>
                </a:tc>
                <a:extLst>
                  <a:ext uri="{0D108BD9-81ED-4DB2-BD59-A6C34878D82A}">
                    <a16:rowId xmlns:a16="http://schemas.microsoft.com/office/drawing/2014/main" val="4289389147"/>
                  </a:ext>
                </a:extLst>
              </a:tr>
              <a:tr h="155612">
                <a:tc>
                  <a:txBody>
                    <a:bodyPr/>
                    <a:lstStyle/>
                    <a:p>
                      <a:pPr algn="l" fontAlgn="b"/>
                      <a:r>
                        <a:rPr lang="en-US" sz="900" b="0" i="0" u="none" strike="noStrike">
                          <a:solidFill>
                            <a:srgbClr val="000000"/>
                          </a:solidFill>
                          <a:effectLst/>
                          <a:latin typeface="Calibri" panose="020F0502020204030204" pitchFamily="34" charset="0"/>
                        </a:rPr>
                        <a:t>Stay the same </a:t>
                      </a:r>
                    </a:p>
                  </a:txBody>
                  <a:tcPr marL="7383" marR="7383" marT="7383" marB="0" anchor="b">
                    <a:lnL>
                      <a:noFill/>
                    </a:lnL>
                    <a:lnR>
                      <a:noFill/>
                    </a:lnR>
                    <a:lnT>
                      <a:noFill/>
                    </a:lnT>
                    <a:lnB>
                      <a:noFill/>
                    </a:lnB>
                  </a:tcPr>
                </a:tc>
                <a:extLst>
                  <a:ext uri="{0D108BD9-81ED-4DB2-BD59-A6C34878D82A}">
                    <a16:rowId xmlns:a16="http://schemas.microsoft.com/office/drawing/2014/main" val="2297028432"/>
                  </a:ext>
                </a:extLst>
              </a:tr>
              <a:tr h="155612">
                <a:tc>
                  <a:txBody>
                    <a:bodyPr/>
                    <a:lstStyle/>
                    <a:p>
                      <a:pPr algn="l" fontAlgn="b"/>
                      <a:r>
                        <a:rPr lang="en-US" sz="900" b="0" i="0" u="none" strike="noStrike">
                          <a:solidFill>
                            <a:srgbClr val="000000"/>
                          </a:solidFill>
                          <a:effectLst/>
                          <a:latin typeface="Calibri" panose="020F0502020204030204" pitchFamily="34" charset="0"/>
                        </a:rPr>
                        <a:t>Security, some form of deed restriction enforcement/over site, communication and beautification</a:t>
                      </a:r>
                    </a:p>
                  </a:txBody>
                  <a:tcPr marL="7383" marR="7383" marT="7383" marB="0" anchor="b">
                    <a:lnL>
                      <a:noFill/>
                    </a:lnL>
                    <a:lnR>
                      <a:noFill/>
                    </a:lnR>
                    <a:lnT>
                      <a:noFill/>
                    </a:lnT>
                    <a:lnB>
                      <a:noFill/>
                    </a:lnB>
                  </a:tcPr>
                </a:tc>
                <a:extLst>
                  <a:ext uri="{0D108BD9-81ED-4DB2-BD59-A6C34878D82A}">
                    <a16:rowId xmlns:a16="http://schemas.microsoft.com/office/drawing/2014/main" val="2147300149"/>
                  </a:ext>
                </a:extLst>
              </a:tr>
              <a:tr h="155612">
                <a:tc>
                  <a:txBody>
                    <a:bodyPr/>
                    <a:lstStyle/>
                    <a:p>
                      <a:pPr algn="l" fontAlgn="b"/>
                      <a:r>
                        <a:rPr lang="en-US" sz="900" b="0" i="0" u="none" strike="noStrike">
                          <a:solidFill>
                            <a:srgbClr val="000000"/>
                          </a:solidFill>
                          <a:effectLst/>
                          <a:latin typeface="Calibri" panose="020F0502020204030204" pitchFamily="34" charset="0"/>
                        </a:rPr>
                        <a:t>Safety in neighborhood</a:t>
                      </a:r>
                    </a:p>
                  </a:txBody>
                  <a:tcPr marL="7383" marR="7383" marT="7383" marB="0" anchor="b">
                    <a:lnL>
                      <a:noFill/>
                    </a:lnL>
                    <a:lnR>
                      <a:noFill/>
                    </a:lnR>
                    <a:lnT>
                      <a:noFill/>
                    </a:lnT>
                    <a:lnB>
                      <a:noFill/>
                    </a:lnB>
                  </a:tcPr>
                </a:tc>
                <a:extLst>
                  <a:ext uri="{0D108BD9-81ED-4DB2-BD59-A6C34878D82A}">
                    <a16:rowId xmlns:a16="http://schemas.microsoft.com/office/drawing/2014/main" val="1227154904"/>
                  </a:ext>
                </a:extLst>
              </a:tr>
              <a:tr h="308458">
                <a:tc>
                  <a:txBody>
                    <a:bodyPr/>
                    <a:lstStyle/>
                    <a:p>
                      <a:pPr algn="l" fontAlgn="b"/>
                      <a:r>
                        <a:rPr lang="en-US" sz="900" b="0" i="0" u="none" strike="noStrike">
                          <a:solidFill>
                            <a:srgbClr val="000000"/>
                          </a:solidFill>
                          <a:effectLst/>
                          <a:latin typeface="Calibri" panose="020F0502020204030204" pitchFamily="34" charset="0"/>
                        </a:rPr>
                        <a:t>Primary focus for 2022 should be on reaching out to more residents. </a:t>
                      </a:r>
                    </a:p>
                  </a:txBody>
                  <a:tcPr marL="7383" marR="7383" marT="7383" marB="0" anchor="b">
                    <a:lnL>
                      <a:noFill/>
                    </a:lnL>
                    <a:lnR>
                      <a:noFill/>
                    </a:lnR>
                    <a:lnT>
                      <a:noFill/>
                    </a:lnT>
                    <a:lnB>
                      <a:noFill/>
                    </a:lnB>
                  </a:tcPr>
                </a:tc>
                <a:extLst>
                  <a:ext uri="{0D108BD9-81ED-4DB2-BD59-A6C34878D82A}">
                    <a16:rowId xmlns:a16="http://schemas.microsoft.com/office/drawing/2014/main" val="876363844"/>
                  </a:ext>
                </a:extLst>
              </a:tr>
              <a:tr h="155612">
                <a:tc>
                  <a:txBody>
                    <a:bodyPr/>
                    <a:lstStyle/>
                    <a:p>
                      <a:pPr algn="l" fontAlgn="b"/>
                      <a:r>
                        <a:rPr lang="en-US" sz="900" b="0" i="0" u="none" strike="noStrike">
                          <a:solidFill>
                            <a:srgbClr val="000000"/>
                          </a:solidFill>
                          <a:effectLst/>
                          <a:latin typeface="Calibri" panose="020F0502020204030204" pitchFamily="34" charset="0"/>
                        </a:rPr>
                        <a:t>Nothing</a:t>
                      </a:r>
                    </a:p>
                  </a:txBody>
                  <a:tcPr marL="7383" marR="7383" marT="7383" marB="0" anchor="b">
                    <a:lnL>
                      <a:noFill/>
                    </a:lnL>
                    <a:lnR>
                      <a:noFill/>
                    </a:lnR>
                    <a:lnT>
                      <a:noFill/>
                    </a:lnT>
                    <a:lnB>
                      <a:noFill/>
                    </a:lnB>
                  </a:tcPr>
                </a:tc>
                <a:extLst>
                  <a:ext uri="{0D108BD9-81ED-4DB2-BD59-A6C34878D82A}">
                    <a16:rowId xmlns:a16="http://schemas.microsoft.com/office/drawing/2014/main" val="2078574039"/>
                  </a:ext>
                </a:extLst>
              </a:tr>
              <a:tr h="155612">
                <a:tc>
                  <a:txBody>
                    <a:bodyPr/>
                    <a:lstStyle/>
                    <a:p>
                      <a:pPr algn="l" fontAlgn="b"/>
                      <a:r>
                        <a:rPr lang="en-US" sz="900" b="0" i="0" u="none" strike="noStrike">
                          <a:solidFill>
                            <a:srgbClr val="000000"/>
                          </a:solidFill>
                          <a:effectLst/>
                          <a:latin typeface="Calibri" panose="020F0502020204030204" pitchFamily="34" charset="0"/>
                        </a:rPr>
                        <a:t>None</a:t>
                      </a:r>
                    </a:p>
                  </a:txBody>
                  <a:tcPr marL="7383" marR="7383" marT="7383" marB="0" anchor="b">
                    <a:lnL>
                      <a:noFill/>
                    </a:lnL>
                    <a:lnR>
                      <a:noFill/>
                    </a:lnR>
                    <a:lnT>
                      <a:noFill/>
                    </a:lnT>
                    <a:lnB>
                      <a:noFill/>
                    </a:lnB>
                  </a:tcPr>
                </a:tc>
                <a:extLst>
                  <a:ext uri="{0D108BD9-81ED-4DB2-BD59-A6C34878D82A}">
                    <a16:rowId xmlns:a16="http://schemas.microsoft.com/office/drawing/2014/main" val="2687660497"/>
                  </a:ext>
                </a:extLst>
              </a:tr>
              <a:tr h="308458">
                <a:tc>
                  <a:txBody>
                    <a:bodyPr/>
                    <a:lstStyle/>
                    <a:p>
                      <a:pPr algn="l" fontAlgn="b"/>
                      <a:r>
                        <a:rPr lang="en-US" sz="900" b="0" i="0" u="none" strike="noStrike">
                          <a:solidFill>
                            <a:srgbClr val="000000"/>
                          </a:solidFill>
                          <a:effectLst/>
                          <a:latin typeface="Calibri" panose="020F0502020204030204" pitchFamily="34" charset="0"/>
                        </a:rPr>
                        <a:t>No priority changes at this time.</a:t>
                      </a:r>
                    </a:p>
                  </a:txBody>
                  <a:tcPr marL="7383" marR="7383" marT="7383" marB="0" anchor="b">
                    <a:lnL>
                      <a:noFill/>
                    </a:lnL>
                    <a:lnR>
                      <a:noFill/>
                    </a:lnR>
                    <a:lnT>
                      <a:noFill/>
                    </a:lnT>
                    <a:lnB>
                      <a:noFill/>
                    </a:lnB>
                  </a:tcPr>
                </a:tc>
                <a:extLst>
                  <a:ext uri="{0D108BD9-81ED-4DB2-BD59-A6C34878D82A}">
                    <a16:rowId xmlns:a16="http://schemas.microsoft.com/office/drawing/2014/main" val="441096130"/>
                  </a:ext>
                </a:extLst>
              </a:tr>
              <a:tr h="155612">
                <a:tc>
                  <a:txBody>
                    <a:bodyPr/>
                    <a:lstStyle/>
                    <a:p>
                      <a:pPr algn="l" fontAlgn="b"/>
                      <a:r>
                        <a:rPr lang="en-US" sz="900" b="0" i="0" u="none" strike="noStrike">
                          <a:solidFill>
                            <a:srgbClr val="000000"/>
                          </a:solidFill>
                          <a:effectLst/>
                          <a:latin typeface="Calibri" panose="020F0502020204030204" pitchFamily="34" charset="0"/>
                        </a:rPr>
                        <a:t>No change required </a:t>
                      </a:r>
                    </a:p>
                  </a:txBody>
                  <a:tcPr marL="7383" marR="7383" marT="7383" marB="0" anchor="b">
                    <a:lnL>
                      <a:noFill/>
                    </a:lnL>
                    <a:lnR>
                      <a:noFill/>
                    </a:lnR>
                    <a:lnT>
                      <a:noFill/>
                    </a:lnT>
                    <a:lnB>
                      <a:noFill/>
                    </a:lnB>
                  </a:tcPr>
                </a:tc>
                <a:extLst>
                  <a:ext uri="{0D108BD9-81ED-4DB2-BD59-A6C34878D82A}">
                    <a16:rowId xmlns:a16="http://schemas.microsoft.com/office/drawing/2014/main" val="3719447773"/>
                  </a:ext>
                </a:extLst>
              </a:tr>
              <a:tr h="155612">
                <a:tc>
                  <a:txBody>
                    <a:bodyPr/>
                    <a:lstStyle/>
                    <a:p>
                      <a:pPr algn="l" fontAlgn="b"/>
                      <a:r>
                        <a:rPr lang="en-US" sz="900" b="0" i="0" u="none" strike="noStrike">
                          <a:solidFill>
                            <a:srgbClr val="000000"/>
                          </a:solidFill>
                          <a:effectLst/>
                          <a:latin typeface="Calibri" panose="020F0502020204030204" pitchFamily="34" charset="0"/>
                        </a:rPr>
                        <a:t>leaving them as they are</a:t>
                      </a:r>
                    </a:p>
                  </a:txBody>
                  <a:tcPr marL="7383" marR="7383" marT="7383" marB="0" anchor="b">
                    <a:lnL>
                      <a:noFill/>
                    </a:lnL>
                    <a:lnR>
                      <a:noFill/>
                    </a:lnR>
                    <a:lnT>
                      <a:noFill/>
                    </a:lnT>
                    <a:lnB>
                      <a:noFill/>
                    </a:lnB>
                  </a:tcPr>
                </a:tc>
                <a:extLst>
                  <a:ext uri="{0D108BD9-81ED-4DB2-BD59-A6C34878D82A}">
                    <a16:rowId xmlns:a16="http://schemas.microsoft.com/office/drawing/2014/main" val="3311061073"/>
                  </a:ext>
                </a:extLst>
              </a:tr>
              <a:tr h="155612">
                <a:tc>
                  <a:txBody>
                    <a:bodyPr/>
                    <a:lstStyle/>
                    <a:p>
                      <a:pPr algn="l" fontAlgn="b"/>
                      <a:r>
                        <a:rPr lang="en-US" sz="900" b="0" i="0" u="none" strike="noStrike">
                          <a:solidFill>
                            <a:srgbClr val="000000"/>
                          </a:solidFill>
                          <a:effectLst/>
                          <a:latin typeface="Calibri" panose="020F0502020204030204" pitchFamily="34" charset="0"/>
                        </a:rPr>
                        <a:t>Keep the same</a:t>
                      </a:r>
                    </a:p>
                  </a:txBody>
                  <a:tcPr marL="7383" marR="7383" marT="7383" marB="0" anchor="b">
                    <a:lnL>
                      <a:noFill/>
                    </a:lnL>
                    <a:lnR>
                      <a:noFill/>
                    </a:lnR>
                    <a:lnT>
                      <a:noFill/>
                    </a:lnT>
                    <a:lnB>
                      <a:noFill/>
                    </a:lnB>
                  </a:tcPr>
                </a:tc>
                <a:extLst>
                  <a:ext uri="{0D108BD9-81ED-4DB2-BD59-A6C34878D82A}">
                    <a16:rowId xmlns:a16="http://schemas.microsoft.com/office/drawing/2014/main" val="539331473"/>
                  </a:ext>
                </a:extLst>
              </a:tr>
              <a:tr h="462687">
                <a:tc>
                  <a:txBody>
                    <a:bodyPr/>
                    <a:lstStyle/>
                    <a:p>
                      <a:pPr algn="l" fontAlgn="b"/>
                      <a:r>
                        <a:rPr lang="en-US" sz="900" b="0" i="0" u="none" strike="noStrike">
                          <a:solidFill>
                            <a:srgbClr val="000000"/>
                          </a:solidFill>
                          <a:effectLst/>
                          <a:latin typeface="Calibri" panose="020F0502020204030204" pitchFamily="34" charset="0"/>
                        </a:rPr>
                        <a:t>I agree with the current priorities.  I would pick Deed Restriction challenges carefully, fight the big battles (</a:t>
                      </a:r>
                      <a:r>
                        <a:rPr lang="en-US" sz="900" b="0" i="0" u="none" strike="noStrike" err="1">
                          <a:solidFill>
                            <a:srgbClr val="000000"/>
                          </a:solidFill>
                          <a:effectLst/>
                          <a:latin typeface="Calibri" panose="020F0502020204030204" pitchFamily="34" charset="0"/>
                        </a:rPr>
                        <a:t>i.e.multifamily</a:t>
                      </a:r>
                      <a:r>
                        <a:rPr lang="en-US" sz="900" b="0" i="0" u="none" strike="noStrike">
                          <a:solidFill>
                            <a:srgbClr val="000000"/>
                          </a:solidFill>
                          <a:effectLst/>
                          <a:latin typeface="Calibri" panose="020F0502020204030204" pitchFamily="34" charset="0"/>
                        </a:rPr>
                        <a:t> property use) and negotiate the settlements on the small ones (i.e. 3 car garage on 2 acre property)</a:t>
                      </a:r>
                    </a:p>
                  </a:txBody>
                  <a:tcPr marL="7383" marR="7383" marT="7383" marB="0" anchor="b">
                    <a:lnL>
                      <a:noFill/>
                    </a:lnL>
                    <a:lnR>
                      <a:noFill/>
                    </a:lnR>
                    <a:lnT>
                      <a:noFill/>
                    </a:lnT>
                    <a:lnB>
                      <a:noFill/>
                    </a:lnB>
                  </a:tcPr>
                </a:tc>
                <a:extLst>
                  <a:ext uri="{0D108BD9-81ED-4DB2-BD59-A6C34878D82A}">
                    <a16:rowId xmlns:a16="http://schemas.microsoft.com/office/drawing/2014/main" val="1027316325"/>
                  </a:ext>
                </a:extLst>
              </a:tr>
              <a:tr h="308458">
                <a:tc>
                  <a:txBody>
                    <a:bodyPr/>
                    <a:lstStyle/>
                    <a:p>
                      <a:pPr algn="l" fontAlgn="b"/>
                      <a:r>
                        <a:rPr lang="en-US" sz="900" b="0" i="0" u="none" strike="noStrike">
                          <a:solidFill>
                            <a:srgbClr val="000000"/>
                          </a:solidFill>
                          <a:effectLst/>
                          <a:latin typeface="Calibri" panose="020F0502020204030204" pitchFamily="34" charset="0"/>
                        </a:rPr>
                        <a:t>Following up on the feedback of 70% of owners who want support with building plans, DR enforcement and other HOA support. </a:t>
                      </a:r>
                    </a:p>
                  </a:txBody>
                  <a:tcPr marL="7383" marR="7383" marT="7383" marB="0" anchor="b">
                    <a:lnL>
                      <a:noFill/>
                    </a:lnL>
                    <a:lnR>
                      <a:noFill/>
                    </a:lnR>
                    <a:lnT>
                      <a:noFill/>
                    </a:lnT>
                    <a:lnB>
                      <a:noFill/>
                    </a:lnB>
                  </a:tcPr>
                </a:tc>
                <a:extLst>
                  <a:ext uri="{0D108BD9-81ED-4DB2-BD59-A6C34878D82A}">
                    <a16:rowId xmlns:a16="http://schemas.microsoft.com/office/drawing/2014/main" val="3989995102"/>
                  </a:ext>
                </a:extLst>
              </a:tr>
              <a:tr h="155612">
                <a:tc>
                  <a:txBody>
                    <a:bodyPr/>
                    <a:lstStyle/>
                    <a:p>
                      <a:pPr algn="l" fontAlgn="b"/>
                      <a:r>
                        <a:rPr lang="en-US" sz="900" b="0" i="0" u="none" strike="noStrike">
                          <a:solidFill>
                            <a:srgbClr val="000000"/>
                          </a:solidFill>
                          <a:effectLst/>
                          <a:latin typeface="Calibri" panose="020F0502020204030204" pitchFamily="34" charset="0"/>
                        </a:rPr>
                        <a:t>Focusing on rebuilding the sense of community.</a:t>
                      </a:r>
                    </a:p>
                  </a:txBody>
                  <a:tcPr marL="7383" marR="7383" marT="7383" marB="0" anchor="b">
                    <a:lnL>
                      <a:noFill/>
                    </a:lnL>
                    <a:lnR>
                      <a:noFill/>
                    </a:lnR>
                    <a:lnT>
                      <a:noFill/>
                    </a:lnT>
                    <a:lnB>
                      <a:noFill/>
                    </a:lnB>
                  </a:tcPr>
                </a:tc>
                <a:extLst>
                  <a:ext uri="{0D108BD9-81ED-4DB2-BD59-A6C34878D82A}">
                    <a16:rowId xmlns:a16="http://schemas.microsoft.com/office/drawing/2014/main" val="664535069"/>
                  </a:ext>
                </a:extLst>
              </a:tr>
              <a:tr h="155612">
                <a:tc>
                  <a:txBody>
                    <a:bodyPr/>
                    <a:lstStyle/>
                    <a:p>
                      <a:pPr algn="l" fontAlgn="b"/>
                      <a:r>
                        <a:rPr lang="en-US" sz="900" b="0" i="0" u="none" strike="noStrike">
                          <a:solidFill>
                            <a:srgbClr val="000000"/>
                          </a:solidFill>
                          <a:effectLst/>
                          <a:latin typeface="Calibri" panose="020F0502020204030204" pitchFamily="34" charset="0"/>
                        </a:rPr>
                        <a:t>Focus on neighborhood issues.</a:t>
                      </a:r>
                    </a:p>
                  </a:txBody>
                  <a:tcPr marL="7383" marR="7383" marT="7383" marB="0" anchor="b">
                    <a:lnL>
                      <a:noFill/>
                    </a:lnL>
                    <a:lnR>
                      <a:noFill/>
                    </a:lnR>
                    <a:lnT>
                      <a:noFill/>
                    </a:lnT>
                    <a:lnB>
                      <a:noFill/>
                    </a:lnB>
                  </a:tcPr>
                </a:tc>
                <a:extLst>
                  <a:ext uri="{0D108BD9-81ED-4DB2-BD59-A6C34878D82A}">
                    <a16:rowId xmlns:a16="http://schemas.microsoft.com/office/drawing/2014/main" val="3172636090"/>
                  </a:ext>
                </a:extLst>
              </a:tr>
              <a:tr h="308458">
                <a:tc>
                  <a:txBody>
                    <a:bodyPr/>
                    <a:lstStyle/>
                    <a:p>
                      <a:pPr algn="l" fontAlgn="b"/>
                      <a:r>
                        <a:rPr lang="en-US" sz="900" b="0" i="0" u="none" strike="noStrike">
                          <a:solidFill>
                            <a:srgbClr val="000000"/>
                          </a:solidFill>
                          <a:effectLst/>
                          <a:latin typeface="Calibri" panose="020F0502020204030204" pitchFamily="34" charset="0"/>
                        </a:rPr>
                        <a:t>everything is very well run right now - kudos to GO volunteers!</a:t>
                      </a:r>
                    </a:p>
                  </a:txBody>
                  <a:tcPr marL="7383" marR="7383" marT="7383" marB="0" anchor="b">
                    <a:lnL>
                      <a:noFill/>
                    </a:lnL>
                    <a:lnR>
                      <a:noFill/>
                    </a:lnR>
                    <a:lnT>
                      <a:noFill/>
                    </a:lnT>
                    <a:lnB>
                      <a:noFill/>
                    </a:lnB>
                  </a:tcPr>
                </a:tc>
                <a:extLst>
                  <a:ext uri="{0D108BD9-81ED-4DB2-BD59-A6C34878D82A}">
                    <a16:rowId xmlns:a16="http://schemas.microsoft.com/office/drawing/2014/main" val="4231351316"/>
                  </a:ext>
                </a:extLst>
              </a:tr>
              <a:tr h="308458">
                <a:tc>
                  <a:txBody>
                    <a:bodyPr/>
                    <a:lstStyle/>
                    <a:p>
                      <a:pPr algn="l" fontAlgn="b"/>
                      <a:r>
                        <a:rPr lang="en-US" sz="900" b="0" i="0" u="none" strike="noStrike">
                          <a:solidFill>
                            <a:srgbClr val="000000"/>
                          </a:solidFill>
                          <a:effectLst/>
                          <a:latin typeface="Calibri" panose="020F0502020204030204" pitchFamily="34" charset="0"/>
                        </a:rPr>
                        <a:t>continue security and communication.  Try to get newer &amp; younger folks involved.  I know it has been tried with little success.  No answers from me, but perhaps other have ideas.</a:t>
                      </a:r>
                    </a:p>
                  </a:txBody>
                  <a:tcPr marL="7383" marR="7383" marT="7383" marB="0" anchor="b">
                    <a:lnL>
                      <a:noFill/>
                    </a:lnL>
                    <a:lnR>
                      <a:noFill/>
                    </a:lnR>
                    <a:lnT>
                      <a:noFill/>
                    </a:lnT>
                    <a:lnB>
                      <a:noFill/>
                    </a:lnB>
                  </a:tcPr>
                </a:tc>
                <a:extLst>
                  <a:ext uri="{0D108BD9-81ED-4DB2-BD59-A6C34878D82A}">
                    <a16:rowId xmlns:a16="http://schemas.microsoft.com/office/drawing/2014/main" val="653918702"/>
                  </a:ext>
                </a:extLst>
              </a:tr>
              <a:tr h="155612">
                <a:tc>
                  <a:txBody>
                    <a:bodyPr/>
                    <a:lstStyle/>
                    <a:p>
                      <a:pPr algn="l" fontAlgn="b"/>
                      <a:r>
                        <a:rPr lang="en-US" sz="900" b="0" i="0" u="none" strike="noStrike">
                          <a:solidFill>
                            <a:srgbClr val="000000"/>
                          </a:solidFill>
                          <a:effectLst/>
                          <a:latin typeface="Calibri" panose="020F0502020204030204" pitchFamily="34" charset="0"/>
                        </a:rPr>
                        <a:t>Adding traffic control/safety for our children</a:t>
                      </a:r>
                    </a:p>
                  </a:txBody>
                  <a:tcPr marL="7383" marR="7383" marT="7383" marB="0" anchor="b">
                    <a:lnL>
                      <a:noFill/>
                    </a:lnL>
                    <a:lnR>
                      <a:noFill/>
                    </a:lnR>
                    <a:lnT>
                      <a:noFill/>
                    </a:lnT>
                    <a:lnB>
                      <a:noFill/>
                    </a:lnB>
                  </a:tcPr>
                </a:tc>
                <a:extLst>
                  <a:ext uri="{0D108BD9-81ED-4DB2-BD59-A6C34878D82A}">
                    <a16:rowId xmlns:a16="http://schemas.microsoft.com/office/drawing/2014/main" val="2669387499"/>
                  </a:ext>
                </a:extLst>
              </a:tr>
            </a:tbl>
          </a:graphicData>
        </a:graphic>
      </p:graphicFrame>
    </p:spTree>
    <p:extLst>
      <p:ext uri="{BB962C8B-B14F-4D97-AF65-F5344CB8AC3E}">
        <p14:creationId xmlns:p14="http://schemas.microsoft.com/office/powerpoint/2010/main" val="2089483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FB47C-D3F9-AA40-8C0E-B4C4C9525702}"/>
              </a:ext>
            </a:extLst>
          </p:cNvPr>
          <p:cNvSpPr>
            <a:spLocks noGrp="1"/>
          </p:cNvSpPr>
          <p:nvPr>
            <p:ph type="title"/>
          </p:nvPr>
        </p:nvSpPr>
        <p:spPr/>
        <p:txBody>
          <a:bodyPr/>
          <a:lstStyle/>
          <a:p>
            <a:r>
              <a:rPr lang="en-US"/>
              <a:t>Security- Constable and COP</a:t>
            </a:r>
          </a:p>
        </p:txBody>
      </p:sp>
      <p:graphicFrame>
        <p:nvGraphicFramePr>
          <p:cNvPr id="4" name="Content Placeholder 3">
            <a:extLst>
              <a:ext uri="{FF2B5EF4-FFF2-40B4-BE49-F238E27FC236}">
                <a16:creationId xmlns:a16="http://schemas.microsoft.com/office/drawing/2014/main" id="{647B566B-79B9-E44E-AB6D-5754B923B431}"/>
              </a:ext>
            </a:extLst>
          </p:cNvPr>
          <p:cNvGraphicFramePr>
            <a:graphicFrameLocks noGrp="1"/>
          </p:cNvGraphicFramePr>
          <p:nvPr>
            <p:ph idx="1"/>
            <p:extLst>
              <p:ext uri="{D42A27DB-BD31-4B8C-83A1-F6EECF244321}">
                <p14:modId xmlns:p14="http://schemas.microsoft.com/office/powerpoint/2010/main" val="3235977947"/>
              </p:ext>
            </p:extLst>
          </p:nvPr>
        </p:nvGraphicFramePr>
        <p:xfrm>
          <a:off x="836468" y="1313078"/>
          <a:ext cx="7471063" cy="5544922"/>
        </p:xfrm>
        <a:graphic>
          <a:graphicData uri="http://schemas.openxmlformats.org/drawingml/2006/table">
            <a:tbl>
              <a:tblPr/>
              <a:tblGrid>
                <a:gridCol w="7471063">
                  <a:extLst>
                    <a:ext uri="{9D8B030D-6E8A-4147-A177-3AD203B41FA5}">
                      <a16:colId xmlns:a16="http://schemas.microsoft.com/office/drawing/2014/main" val="1768932753"/>
                    </a:ext>
                  </a:extLst>
                </a:gridCol>
              </a:tblGrid>
              <a:tr h="72563">
                <a:tc>
                  <a:txBody>
                    <a:bodyPr/>
                    <a:lstStyle/>
                    <a:p>
                      <a:pPr algn="l" fontAlgn="b"/>
                      <a:r>
                        <a:rPr lang="en-US" sz="900" b="0" i="0" u="none" strike="noStrike">
                          <a:solidFill>
                            <a:srgbClr val="000000"/>
                          </a:solidFill>
                          <a:effectLst/>
                          <a:latin typeface="Calibri" panose="020F0502020204030204" pitchFamily="34" charset="0"/>
                        </a:rPr>
                        <a:t>Wish more participation</a:t>
                      </a:r>
                    </a:p>
                  </a:txBody>
                  <a:tcPr marL="3171" marR="3171" marT="3171" marB="0" anchor="b">
                    <a:lnL>
                      <a:noFill/>
                    </a:lnL>
                    <a:lnR>
                      <a:noFill/>
                    </a:lnR>
                    <a:lnT>
                      <a:noFill/>
                    </a:lnT>
                    <a:lnB>
                      <a:noFill/>
                    </a:lnB>
                  </a:tcPr>
                </a:tc>
                <a:extLst>
                  <a:ext uri="{0D108BD9-81ED-4DB2-BD59-A6C34878D82A}">
                    <a16:rowId xmlns:a16="http://schemas.microsoft.com/office/drawing/2014/main" val="3708147076"/>
                  </a:ext>
                </a:extLst>
              </a:tr>
              <a:tr h="231296">
                <a:tc>
                  <a:txBody>
                    <a:bodyPr/>
                    <a:lstStyle/>
                    <a:p>
                      <a:pPr algn="l" fontAlgn="b"/>
                      <a:r>
                        <a:rPr lang="en-US" sz="900" b="0" i="0" u="none" strike="noStrike">
                          <a:solidFill>
                            <a:srgbClr val="000000"/>
                          </a:solidFill>
                          <a:effectLst/>
                          <a:latin typeface="Calibri" panose="020F0502020204030204" pitchFamily="34" charset="0"/>
                        </a:rPr>
                        <a:t>I appreciate the constables who patrol our area. I‚Äôm concerned about an individual who lingers at the Exxon on Yale/30th and wonder how we can help him. He appears mentally ill. </a:t>
                      </a:r>
                    </a:p>
                  </a:txBody>
                  <a:tcPr marL="3171" marR="3171" marT="3171" marB="0" anchor="b">
                    <a:lnL>
                      <a:noFill/>
                    </a:lnL>
                    <a:lnR>
                      <a:noFill/>
                    </a:lnR>
                    <a:lnT>
                      <a:noFill/>
                    </a:lnT>
                    <a:lnB>
                      <a:noFill/>
                    </a:lnB>
                  </a:tcPr>
                </a:tc>
                <a:extLst>
                  <a:ext uri="{0D108BD9-81ED-4DB2-BD59-A6C34878D82A}">
                    <a16:rowId xmlns:a16="http://schemas.microsoft.com/office/drawing/2014/main" val="2882460935"/>
                  </a:ext>
                </a:extLst>
              </a:tr>
              <a:tr h="77099">
                <a:tc>
                  <a:txBody>
                    <a:bodyPr/>
                    <a:lstStyle/>
                    <a:p>
                      <a:pPr algn="l" fontAlgn="b"/>
                      <a:r>
                        <a:rPr lang="en-US" sz="900" b="0" i="0" u="none" strike="noStrike">
                          <a:solidFill>
                            <a:srgbClr val="000000"/>
                          </a:solidFill>
                          <a:effectLst/>
                          <a:latin typeface="Calibri" panose="020F0502020204030204" pitchFamily="34" charset="0"/>
                        </a:rPr>
                        <a:t>Make the $250 mandatory for all owners/residents </a:t>
                      </a:r>
                    </a:p>
                  </a:txBody>
                  <a:tcPr marL="3171" marR="3171" marT="3171" marB="0" anchor="b">
                    <a:lnL>
                      <a:noFill/>
                    </a:lnL>
                    <a:lnR>
                      <a:noFill/>
                    </a:lnR>
                    <a:lnT>
                      <a:noFill/>
                    </a:lnT>
                    <a:lnB>
                      <a:noFill/>
                    </a:lnB>
                  </a:tcPr>
                </a:tc>
                <a:extLst>
                  <a:ext uri="{0D108BD9-81ED-4DB2-BD59-A6C34878D82A}">
                    <a16:rowId xmlns:a16="http://schemas.microsoft.com/office/drawing/2014/main" val="4119510614"/>
                  </a:ext>
                </a:extLst>
              </a:tr>
              <a:tr h="134015">
                <a:tc>
                  <a:txBody>
                    <a:bodyPr/>
                    <a:lstStyle/>
                    <a:p>
                      <a:pPr algn="l" fontAlgn="b"/>
                      <a:r>
                        <a:rPr lang="en-US" sz="900" b="0" i="0" u="none" strike="noStrike">
                          <a:solidFill>
                            <a:srgbClr val="000000"/>
                          </a:solidFill>
                          <a:effectLst/>
                          <a:latin typeface="Calibri" panose="020F0502020204030204" pitchFamily="34" charset="0"/>
                        </a:rPr>
                        <a:t>Need to emphasize that it is NOT connected to the HOA issues.  I know that is constantly done but it does not seem to be believed.</a:t>
                      </a:r>
                    </a:p>
                  </a:txBody>
                  <a:tcPr marL="3171" marR="3171" marT="3171" marB="0" anchor="b">
                    <a:lnL>
                      <a:noFill/>
                    </a:lnL>
                    <a:lnR>
                      <a:noFill/>
                    </a:lnR>
                    <a:lnT>
                      <a:noFill/>
                    </a:lnT>
                    <a:lnB>
                      <a:noFill/>
                    </a:lnB>
                  </a:tcPr>
                </a:tc>
                <a:extLst>
                  <a:ext uri="{0D108BD9-81ED-4DB2-BD59-A6C34878D82A}">
                    <a16:rowId xmlns:a16="http://schemas.microsoft.com/office/drawing/2014/main" val="3436519870"/>
                  </a:ext>
                </a:extLst>
              </a:tr>
              <a:tr h="72563">
                <a:tc>
                  <a:txBody>
                    <a:bodyPr/>
                    <a:lstStyle/>
                    <a:p>
                      <a:pPr algn="l" fontAlgn="b"/>
                      <a:r>
                        <a:rPr lang="en-US" sz="900" b="0" i="0" u="none" strike="noStrike">
                          <a:solidFill>
                            <a:srgbClr val="000000"/>
                          </a:solidFill>
                          <a:effectLst/>
                          <a:latin typeface="Calibri" panose="020F0502020204030204" pitchFamily="34" charset="0"/>
                        </a:rPr>
                        <a:t>I never see the Constables in the neighborhood anymore.</a:t>
                      </a:r>
                    </a:p>
                  </a:txBody>
                  <a:tcPr marL="3171" marR="3171" marT="3171" marB="0" anchor="b">
                    <a:lnL>
                      <a:noFill/>
                    </a:lnL>
                    <a:lnR>
                      <a:noFill/>
                    </a:lnR>
                    <a:lnT>
                      <a:noFill/>
                    </a:lnT>
                    <a:lnB>
                      <a:noFill/>
                    </a:lnB>
                  </a:tcPr>
                </a:tc>
                <a:extLst>
                  <a:ext uri="{0D108BD9-81ED-4DB2-BD59-A6C34878D82A}">
                    <a16:rowId xmlns:a16="http://schemas.microsoft.com/office/drawing/2014/main" val="3325323398"/>
                  </a:ext>
                </a:extLst>
              </a:tr>
              <a:tr h="154197">
                <a:tc>
                  <a:txBody>
                    <a:bodyPr/>
                    <a:lstStyle/>
                    <a:p>
                      <a:pPr algn="l" fontAlgn="b"/>
                      <a:r>
                        <a:rPr lang="en-US" sz="900" b="0" i="0" u="none" strike="noStrike">
                          <a:solidFill>
                            <a:srgbClr val="000000"/>
                          </a:solidFill>
                          <a:effectLst/>
                          <a:latin typeface="Calibri" panose="020F0502020204030204" pitchFamily="34" charset="0"/>
                        </a:rPr>
                        <a:t>Since there are several fixed/no income/furloughed/unemployed residents can there be an option that is less than the $250?</a:t>
                      </a:r>
                    </a:p>
                  </a:txBody>
                  <a:tcPr marL="3171" marR="3171" marT="3171" marB="0" anchor="b">
                    <a:lnL>
                      <a:noFill/>
                    </a:lnL>
                    <a:lnR>
                      <a:noFill/>
                    </a:lnR>
                    <a:lnT>
                      <a:noFill/>
                    </a:lnT>
                    <a:lnB>
                      <a:noFill/>
                    </a:lnB>
                  </a:tcPr>
                </a:tc>
                <a:extLst>
                  <a:ext uri="{0D108BD9-81ED-4DB2-BD59-A6C34878D82A}">
                    <a16:rowId xmlns:a16="http://schemas.microsoft.com/office/drawing/2014/main" val="1826988686"/>
                  </a:ext>
                </a:extLst>
              </a:tr>
              <a:tr h="134015">
                <a:tc>
                  <a:txBody>
                    <a:bodyPr/>
                    <a:lstStyle/>
                    <a:p>
                      <a:pPr algn="l" fontAlgn="b"/>
                      <a:r>
                        <a:rPr lang="en-US" sz="900" b="0" i="0" u="none" strike="noStrike">
                          <a:solidFill>
                            <a:srgbClr val="000000"/>
                          </a:solidFill>
                          <a:effectLst/>
                          <a:latin typeface="Calibri" panose="020F0502020204030204" pitchFamily="34" charset="0"/>
                        </a:rPr>
                        <a:t>Very happy with.  They've been very helpful at a time we really needed them.</a:t>
                      </a:r>
                    </a:p>
                  </a:txBody>
                  <a:tcPr marL="3171" marR="3171" marT="3171" marB="0" anchor="b">
                    <a:lnL>
                      <a:noFill/>
                    </a:lnL>
                    <a:lnR>
                      <a:noFill/>
                    </a:lnR>
                    <a:lnT>
                      <a:noFill/>
                    </a:lnT>
                    <a:lnB>
                      <a:noFill/>
                    </a:lnB>
                  </a:tcPr>
                </a:tc>
                <a:extLst>
                  <a:ext uri="{0D108BD9-81ED-4DB2-BD59-A6C34878D82A}">
                    <a16:rowId xmlns:a16="http://schemas.microsoft.com/office/drawing/2014/main" val="292862069"/>
                  </a:ext>
                </a:extLst>
              </a:tr>
              <a:tr h="462591">
                <a:tc>
                  <a:txBody>
                    <a:bodyPr/>
                    <a:lstStyle/>
                    <a:p>
                      <a:pPr algn="l" fontAlgn="b"/>
                      <a:r>
                        <a:rPr lang="en-US" sz="900" b="0" i="0" u="none" strike="noStrike">
                          <a:solidFill>
                            <a:srgbClr val="000000"/>
                          </a:solidFill>
                          <a:effectLst/>
                          <a:latin typeface="Calibri" panose="020F0502020204030204" pitchFamily="34" charset="0"/>
                        </a:rPr>
                        <a:t>Would it be possible to do more advertising about it? Shepherd Park Plaza has signs when it's time to contribute, maybe that would help? And Oak Forest does a lot on Facebook notifying people about their Seal program. Maybe Garden Oaks does more, and I just am not aware of it.</a:t>
                      </a:r>
                      <a:br>
                        <a:rPr lang="en-US" sz="900" b="0" i="0" u="none" strike="noStrike">
                          <a:solidFill>
                            <a:srgbClr val="000000"/>
                          </a:solidFill>
                          <a:effectLst/>
                          <a:latin typeface="Calibri" panose="020F0502020204030204" pitchFamily="34" charset="0"/>
                        </a:rPr>
                      </a:br>
                      <a:endParaRPr lang="en-US" sz="900" b="0" i="0" u="none" strike="noStrike">
                        <a:solidFill>
                          <a:srgbClr val="000000"/>
                        </a:solidFill>
                        <a:effectLst/>
                        <a:latin typeface="Calibri" panose="020F0502020204030204" pitchFamily="34" charset="0"/>
                      </a:endParaRPr>
                    </a:p>
                  </a:txBody>
                  <a:tcPr marL="3171" marR="3171" marT="3171" marB="0" anchor="b">
                    <a:lnL>
                      <a:noFill/>
                    </a:lnL>
                    <a:lnR>
                      <a:noFill/>
                    </a:lnR>
                    <a:lnT>
                      <a:noFill/>
                    </a:lnT>
                    <a:lnB>
                      <a:noFill/>
                    </a:lnB>
                  </a:tcPr>
                </a:tc>
                <a:extLst>
                  <a:ext uri="{0D108BD9-81ED-4DB2-BD59-A6C34878D82A}">
                    <a16:rowId xmlns:a16="http://schemas.microsoft.com/office/drawing/2014/main" val="3068332942"/>
                  </a:ext>
                </a:extLst>
              </a:tr>
              <a:tr h="134015">
                <a:tc>
                  <a:txBody>
                    <a:bodyPr/>
                    <a:lstStyle/>
                    <a:p>
                      <a:pPr algn="l" fontAlgn="b"/>
                      <a:r>
                        <a:rPr lang="en-US" sz="900" b="0" i="0" u="none" strike="noStrike">
                          <a:solidFill>
                            <a:srgbClr val="000000"/>
                          </a:solidFill>
                          <a:effectLst/>
                          <a:latin typeface="Calibri" panose="020F0502020204030204" pitchFamily="34" charset="0"/>
                        </a:rPr>
                        <a:t>I just wish more people would support this program.  It shouldn‚Äôt be such a struggle every year.  </a:t>
                      </a:r>
                    </a:p>
                  </a:txBody>
                  <a:tcPr marL="3171" marR="3171" marT="3171" marB="0" anchor="b">
                    <a:lnL>
                      <a:noFill/>
                    </a:lnL>
                    <a:lnR>
                      <a:noFill/>
                    </a:lnR>
                    <a:lnT>
                      <a:noFill/>
                    </a:lnT>
                    <a:lnB>
                      <a:noFill/>
                    </a:lnB>
                  </a:tcPr>
                </a:tc>
                <a:extLst>
                  <a:ext uri="{0D108BD9-81ED-4DB2-BD59-A6C34878D82A}">
                    <a16:rowId xmlns:a16="http://schemas.microsoft.com/office/drawing/2014/main" val="2693621251"/>
                  </a:ext>
                </a:extLst>
              </a:tr>
              <a:tr h="134015">
                <a:tc>
                  <a:txBody>
                    <a:bodyPr/>
                    <a:lstStyle/>
                    <a:p>
                      <a:pPr algn="l" fontAlgn="b"/>
                      <a:r>
                        <a:rPr lang="en-US" sz="900" b="0" i="0" u="none" strike="noStrike">
                          <a:solidFill>
                            <a:srgbClr val="000000"/>
                          </a:solidFill>
                          <a:effectLst/>
                          <a:latin typeface="Calibri" panose="020F0502020204030204" pitchFamily="34" charset="0"/>
                        </a:rPr>
                        <a:t>because of our size and spread (we live in section 1) two constables is idea.   would also be nice if more local business helped with donations</a:t>
                      </a:r>
                    </a:p>
                  </a:txBody>
                  <a:tcPr marL="3171" marR="3171" marT="3171" marB="0" anchor="b">
                    <a:lnL>
                      <a:noFill/>
                    </a:lnL>
                    <a:lnR>
                      <a:noFill/>
                    </a:lnR>
                    <a:lnT>
                      <a:noFill/>
                    </a:lnT>
                    <a:lnB>
                      <a:noFill/>
                    </a:lnB>
                  </a:tcPr>
                </a:tc>
                <a:extLst>
                  <a:ext uri="{0D108BD9-81ED-4DB2-BD59-A6C34878D82A}">
                    <a16:rowId xmlns:a16="http://schemas.microsoft.com/office/drawing/2014/main" val="4091729242"/>
                  </a:ext>
                </a:extLst>
              </a:tr>
              <a:tr h="72563">
                <a:tc>
                  <a:txBody>
                    <a:bodyPr/>
                    <a:lstStyle/>
                    <a:p>
                      <a:pPr algn="l" fontAlgn="b"/>
                      <a:r>
                        <a:rPr lang="en-US" sz="900" b="0" i="0" u="none" strike="noStrike">
                          <a:solidFill>
                            <a:srgbClr val="000000"/>
                          </a:solidFill>
                          <a:effectLst/>
                          <a:latin typeface="Calibri" panose="020F0502020204030204" pitchFamily="34" charset="0"/>
                        </a:rPr>
                        <a:t>Must get more to donate</a:t>
                      </a:r>
                    </a:p>
                  </a:txBody>
                  <a:tcPr marL="3171" marR="3171" marT="3171" marB="0" anchor="b">
                    <a:lnL>
                      <a:noFill/>
                    </a:lnL>
                    <a:lnR>
                      <a:noFill/>
                    </a:lnR>
                    <a:lnT>
                      <a:noFill/>
                    </a:lnT>
                    <a:lnB>
                      <a:noFill/>
                    </a:lnB>
                  </a:tcPr>
                </a:tc>
                <a:extLst>
                  <a:ext uri="{0D108BD9-81ED-4DB2-BD59-A6C34878D82A}">
                    <a16:rowId xmlns:a16="http://schemas.microsoft.com/office/drawing/2014/main" val="267711256"/>
                  </a:ext>
                </a:extLst>
              </a:tr>
              <a:tr h="462591">
                <a:tc>
                  <a:txBody>
                    <a:bodyPr/>
                    <a:lstStyle/>
                    <a:p>
                      <a:pPr algn="l" fontAlgn="b"/>
                      <a:r>
                        <a:rPr lang="en-US" sz="900" b="0" i="0" u="none" strike="noStrike">
                          <a:solidFill>
                            <a:srgbClr val="000000"/>
                          </a:solidFill>
                          <a:effectLst/>
                          <a:latin typeface="Calibri" panose="020F0502020204030204" pitchFamily="34" charset="0"/>
                        </a:rPr>
                        <a:t>I have found the Constable to be responsive and present irrespective of the level of supplemental patrols </a:t>
                      </a:r>
                    </a:p>
                  </a:txBody>
                  <a:tcPr marL="3171" marR="3171" marT="3171" marB="0" anchor="b">
                    <a:lnL>
                      <a:noFill/>
                    </a:lnL>
                    <a:lnR>
                      <a:noFill/>
                    </a:lnR>
                    <a:lnT>
                      <a:noFill/>
                    </a:lnT>
                    <a:lnB>
                      <a:noFill/>
                    </a:lnB>
                  </a:tcPr>
                </a:tc>
                <a:extLst>
                  <a:ext uri="{0D108BD9-81ED-4DB2-BD59-A6C34878D82A}">
                    <a16:rowId xmlns:a16="http://schemas.microsoft.com/office/drawing/2014/main" val="3536273700"/>
                  </a:ext>
                </a:extLst>
              </a:tr>
              <a:tr h="134015">
                <a:tc>
                  <a:txBody>
                    <a:bodyPr/>
                    <a:lstStyle/>
                    <a:p>
                      <a:pPr algn="l" fontAlgn="b"/>
                      <a:r>
                        <a:rPr lang="en-US" sz="900" b="0" i="0" u="none" strike="noStrike">
                          <a:solidFill>
                            <a:srgbClr val="000000"/>
                          </a:solidFill>
                          <a:effectLst/>
                          <a:latin typeface="Calibri" panose="020F0502020204030204" pitchFamily="34" charset="0"/>
                        </a:rPr>
                        <a:t>The Constable visited my home for a pre-trip evaluation. I traveled without worry. </a:t>
                      </a:r>
                    </a:p>
                  </a:txBody>
                  <a:tcPr marL="3171" marR="3171" marT="3171" marB="0" anchor="b">
                    <a:lnL>
                      <a:noFill/>
                    </a:lnL>
                    <a:lnR>
                      <a:noFill/>
                    </a:lnR>
                    <a:lnT>
                      <a:noFill/>
                    </a:lnT>
                    <a:lnB>
                      <a:noFill/>
                    </a:lnB>
                  </a:tcPr>
                </a:tc>
                <a:extLst>
                  <a:ext uri="{0D108BD9-81ED-4DB2-BD59-A6C34878D82A}">
                    <a16:rowId xmlns:a16="http://schemas.microsoft.com/office/drawing/2014/main" val="1081875844"/>
                  </a:ext>
                </a:extLst>
              </a:tr>
              <a:tr h="72563">
                <a:tc>
                  <a:txBody>
                    <a:bodyPr/>
                    <a:lstStyle/>
                    <a:p>
                      <a:pPr algn="l" fontAlgn="b"/>
                      <a:r>
                        <a:rPr lang="en-US" sz="900" b="0" i="0" u="none" strike="noStrike">
                          <a:solidFill>
                            <a:srgbClr val="000000"/>
                          </a:solidFill>
                          <a:effectLst/>
                          <a:latin typeface="Calibri" panose="020F0502020204030204" pitchFamily="34" charset="0"/>
                        </a:rPr>
                        <a:t>Sorry. Retired and can't afford the extra expense until I win the lottery.</a:t>
                      </a:r>
                    </a:p>
                  </a:txBody>
                  <a:tcPr marL="3171" marR="3171" marT="3171" marB="0" anchor="b">
                    <a:lnL>
                      <a:noFill/>
                    </a:lnL>
                    <a:lnR>
                      <a:noFill/>
                    </a:lnR>
                    <a:lnT>
                      <a:noFill/>
                    </a:lnT>
                    <a:lnB>
                      <a:noFill/>
                    </a:lnB>
                  </a:tcPr>
                </a:tc>
                <a:extLst>
                  <a:ext uri="{0D108BD9-81ED-4DB2-BD59-A6C34878D82A}">
                    <a16:rowId xmlns:a16="http://schemas.microsoft.com/office/drawing/2014/main" val="3067749950"/>
                  </a:ext>
                </a:extLst>
              </a:tr>
              <a:tr h="72563">
                <a:tc>
                  <a:txBody>
                    <a:bodyPr/>
                    <a:lstStyle/>
                    <a:p>
                      <a:pPr algn="l" fontAlgn="b"/>
                      <a:r>
                        <a:rPr lang="en-US" sz="900" b="0" i="0" u="none" strike="noStrike">
                          <a:solidFill>
                            <a:srgbClr val="000000"/>
                          </a:solidFill>
                          <a:effectLst/>
                          <a:latin typeface="Calibri" panose="020F0502020204030204" pitchFamily="34" charset="0"/>
                        </a:rPr>
                        <a:t>Cost should be mandatory.</a:t>
                      </a:r>
                    </a:p>
                  </a:txBody>
                  <a:tcPr marL="3171" marR="3171" marT="3171" marB="0" anchor="b">
                    <a:lnL>
                      <a:noFill/>
                    </a:lnL>
                    <a:lnR>
                      <a:noFill/>
                    </a:lnR>
                    <a:lnT>
                      <a:noFill/>
                    </a:lnT>
                    <a:lnB>
                      <a:noFill/>
                    </a:lnB>
                  </a:tcPr>
                </a:tc>
                <a:extLst>
                  <a:ext uri="{0D108BD9-81ED-4DB2-BD59-A6C34878D82A}">
                    <a16:rowId xmlns:a16="http://schemas.microsoft.com/office/drawing/2014/main" val="665648335"/>
                  </a:ext>
                </a:extLst>
              </a:tr>
              <a:tr h="72563">
                <a:tc>
                  <a:txBody>
                    <a:bodyPr/>
                    <a:lstStyle/>
                    <a:p>
                      <a:pPr algn="l" fontAlgn="b"/>
                      <a:r>
                        <a:rPr lang="en-US" sz="900" b="0" i="0" u="none" strike="noStrike">
                          <a:solidFill>
                            <a:srgbClr val="000000"/>
                          </a:solidFill>
                          <a:effectLst/>
                          <a:latin typeface="Calibri" panose="020F0502020204030204" pitchFamily="34" charset="0"/>
                        </a:rPr>
                        <a:t>Great program</a:t>
                      </a:r>
                    </a:p>
                  </a:txBody>
                  <a:tcPr marL="3171" marR="3171" marT="3171" marB="0" anchor="b">
                    <a:lnL>
                      <a:noFill/>
                    </a:lnL>
                    <a:lnR>
                      <a:noFill/>
                    </a:lnR>
                    <a:lnT>
                      <a:noFill/>
                    </a:lnT>
                    <a:lnB>
                      <a:noFill/>
                    </a:lnB>
                  </a:tcPr>
                </a:tc>
                <a:extLst>
                  <a:ext uri="{0D108BD9-81ED-4DB2-BD59-A6C34878D82A}">
                    <a16:rowId xmlns:a16="http://schemas.microsoft.com/office/drawing/2014/main" val="1442665605"/>
                  </a:ext>
                </a:extLst>
              </a:tr>
              <a:tr h="134015">
                <a:tc>
                  <a:txBody>
                    <a:bodyPr/>
                    <a:lstStyle/>
                    <a:p>
                      <a:pPr algn="l" fontAlgn="b"/>
                      <a:r>
                        <a:rPr lang="en-US" sz="900" b="0" i="0" u="none" strike="noStrike">
                          <a:solidFill>
                            <a:srgbClr val="000000"/>
                          </a:solidFill>
                          <a:effectLst/>
                          <a:latin typeface="Calibri" panose="020F0502020204030204" pitchFamily="34" charset="0"/>
                        </a:rPr>
                        <a:t>Never see them on our street &amp; neighbors agree. Glad they're at the school more often.</a:t>
                      </a:r>
                    </a:p>
                  </a:txBody>
                  <a:tcPr marL="3171" marR="3171" marT="3171" marB="0" anchor="b">
                    <a:lnL>
                      <a:noFill/>
                    </a:lnL>
                    <a:lnR>
                      <a:noFill/>
                    </a:lnR>
                    <a:lnT>
                      <a:noFill/>
                    </a:lnT>
                    <a:lnB>
                      <a:noFill/>
                    </a:lnB>
                  </a:tcPr>
                </a:tc>
                <a:extLst>
                  <a:ext uri="{0D108BD9-81ED-4DB2-BD59-A6C34878D82A}">
                    <a16:rowId xmlns:a16="http://schemas.microsoft.com/office/drawing/2014/main" val="3633180502"/>
                  </a:ext>
                </a:extLst>
              </a:tr>
              <a:tr h="199322">
                <a:tc>
                  <a:txBody>
                    <a:bodyPr/>
                    <a:lstStyle/>
                    <a:p>
                      <a:pPr algn="l" fontAlgn="b"/>
                      <a:r>
                        <a:rPr lang="en-US" sz="900" b="0" i="0" u="none" strike="noStrike">
                          <a:solidFill>
                            <a:srgbClr val="000000"/>
                          </a:solidFill>
                          <a:effectLst/>
                          <a:latin typeface="Calibri" panose="020F0502020204030204" pitchFamily="34" charset="0"/>
                        </a:rPr>
                        <a:t>It completely baffles me why more residents do not contribute to this and can only assume it is because that have yet to need the constable for a security issue at there home. Really dumb on there part!</a:t>
                      </a:r>
                    </a:p>
                  </a:txBody>
                  <a:tcPr marL="3171" marR="3171" marT="3171" marB="0" anchor="b">
                    <a:lnL>
                      <a:noFill/>
                    </a:lnL>
                    <a:lnR>
                      <a:noFill/>
                    </a:lnR>
                    <a:lnT>
                      <a:noFill/>
                    </a:lnT>
                    <a:lnB>
                      <a:noFill/>
                    </a:lnB>
                  </a:tcPr>
                </a:tc>
                <a:extLst>
                  <a:ext uri="{0D108BD9-81ED-4DB2-BD59-A6C34878D82A}">
                    <a16:rowId xmlns:a16="http://schemas.microsoft.com/office/drawing/2014/main" val="1394589778"/>
                  </a:ext>
                </a:extLst>
              </a:tr>
              <a:tr h="72563">
                <a:tc>
                  <a:txBody>
                    <a:bodyPr/>
                    <a:lstStyle/>
                    <a:p>
                      <a:pPr algn="l" fontAlgn="b"/>
                      <a:r>
                        <a:rPr lang="en-US" sz="900" b="0" i="0" u="none" strike="noStrike">
                          <a:solidFill>
                            <a:srgbClr val="000000"/>
                          </a:solidFill>
                          <a:effectLst/>
                          <a:latin typeface="Calibri" panose="020F0502020204030204" pitchFamily="34" charset="0"/>
                        </a:rPr>
                        <a:t>Great program - lets do more and get everyone behind this</a:t>
                      </a:r>
                    </a:p>
                  </a:txBody>
                  <a:tcPr marL="3171" marR="3171" marT="3171" marB="0" anchor="b">
                    <a:lnL>
                      <a:noFill/>
                    </a:lnL>
                    <a:lnR>
                      <a:noFill/>
                    </a:lnR>
                    <a:lnT>
                      <a:noFill/>
                    </a:lnT>
                    <a:lnB>
                      <a:noFill/>
                    </a:lnB>
                  </a:tcPr>
                </a:tc>
                <a:extLst>
                  <a:ext uri="{0D108BD9-81ED-4DB2-BD59-A6C34878D82A}">
                    <a16:rowId xmlns:a16="http://schemas.microsoft.com/office/drawing/2014/main" val="2598711077"/>
                  </a:ext>
                </a:extLst>
              </a:tr>
              <a:tr h="385493">
                <a:tc>
                  <a:txBody>
                    <a:bodyPr/>
                    <a:lstStyle/>
                    <a:p>
                      <a:pPr algn="l" fontAlgn="b"/>
                      <a:r>
                        <a:rPr lang="en-US" sz="900" b="0" i="0" u="none" strike="noStrike">
                          <a:solidFill>
                            <a:srgbClr val="000000"/>
                          </a:solidFill>
                          <a:effectLst/>
                          <a:latin typeface="Calibri" panose="020F0502020204030204" pitchFamily="34" charset="0"/>
                        </a:rPr>
                        <a:t>I have never seen a constable drive down my street Section 1 32nd st. Also was not aware there is a program. If there is a program and the constable does not come to my area then we are not willing to pay. We were a part of the program in Oak Forest and saw the constable often.</a:t>
                      </a:r>
                    </a:p>
                  </a:txBody>
                  <a:tcPr marL="3171" marR="3171" marT="3171" marB="0" anchor="b">
                    <a:lnL>
                      <a:noFill/>
                    </a:lnL>
                    <a:lnR>
                      <a:noFill/>
                    </a:lnR>
                    <a:lnT>
                      <a:noFill/>
                    </a:lnT>
                    <a:lnB>
                      <a:noFill/>
                    </a:lnB>
                  </a:tcPr>
                </a:tc>
                <a:extLst>
                  <a:ext uri="{0D108BD9-81ED-4DB2-BD59-A6C34878D82A}">
                    <a16:rowId xmlns:a16="http://schemas.microsoft.com/office/drawing/2014/main" val="2637997482"/>
                  </a:ext>
                </a:extLst>
              </a:tr>
              <a:tr h="231296">
                <a:tc>
                  <a:txBody>
                    <a:bodyPr/>
                    <a:lstStyle/>
                    <a:p>
                      <a:pPr algn="l" fontAlgn="b"/>
                      <a:r>
                        <a:rPr lang="en-US" sz="900" b="0" i="0" u="none" strike="noStrike">
                          <a:solidFill>
                            <a:srgbClr val="000000"/>
                          </a:solidFill>
                          <a:effectLst/>
                          <a:latin typeface="Calibri" panose="020F0502020204030204" pitchFamily="34" charset="0"/>
                        </a:rPr>
                        <a:t>I would like to have full time constable patrol.  I do not see the constable provided by the single patrol very often.  It would be nice to see them patrol the neighborhood more evenly. </a:t>
                      </a:r>
                    </a:p>
                  </a:txBody>
                  <a:tcPr marL="3171" marR="3171" marT="3171" marB="0" anchor="b">
                    <a:lnL>
                      <a:noFill/>
                    </a:lnL>
                    <a:lnR>
                      <a:noFill/>
                    </a:lnR>
                    <a:lnT>
                      <a:noFill/>
                    </a:lnT>
                    <a:lnB>
                      <a:noFill/>
                    </a:lnB>
                  </a:tcPr>
                </a:tc>
                <a:extLst>
                  <a:ext uri="{0D108BD9-81ED-4DB2-BD59-A6C34878D82A}">
                    <a16:rowId xmlns:a16="http://schemas.microsoft.com/office/drawing/2014/main" val="1393436617"/>
                  </a:ext>
                </a:extLst>
              </a:tr>
              <a:tr h="539690">
                <a:tc>
                  <a:txBody>
                    <a:bodyPr/>
                    <a:lstStyle/>
                    <a:p>
                      <a:pPr algn="l" fontAlgn="b"/>
                      <a:r>
                        <a:rPr lang="en-US" sz="900" b="0" i="0" u="none" strike="noStrike">
                          <a:solidFill>
                            <a:srgbClr val="000000"/>
                          </a:solidFill>
                          <a:effectLst/>
                          <a:latin typeface="Calibri" panose="020F0502020204030204" pitchFamily="34" charset="0"/>
                        </a:rPr>
                        <a:t>Stop pushing fear about security. Constable only reacts doesn't prevent. So expensive and for what? Posing for pictures in gazette.</a:t>
                      </a:r>
                    </a:p>
                  </a:txBody>
                  <a:tcPr marL="3171" marR="3171" marT="3171" marB="0" anchor="b">
                    <a:lnL>
                      <a:noFill/>
                    </a:lnL>
                    <a:lnR>
                      <a:noFill/>
                    </a:lnR>
                    <a:lnT>
                      <a:noFill/>
                    </a:lnT>
                    <a:lnB>
                      <a:noFill/>
                    </a:lnB>
                  </a:tcPr>
                </a:tc>
                <a:extLst>
                  <a:ext uri="{0D108BD9-81ED-4DB2-BD59-A6C34878D82A}">
                    <a16:rowId xmlns:a16="http://schemas.microsoft.com/office/drawing/2014/main" val="2855262975"/>
                  </a:ext>
                </a:extLst>
              </a:tr>
              <a:tr h="308394">
                <a:tc>
                  <a:txBody>
                    <a:bodyPr/>
                    <a:lstStyle/>
                    <a:p>
                      <a:pPr algn="l" fontAlgn="b"/>
                      <a:r>
                        <a:rPr lang="en-US" sz="900" b="0" i="0" u="none" strike="noStrike">
                          <a:solidFill>
                            <a:srgbClr val="000000"/>
                          </a:solidFill>
                          <a:effectLst/>
                          <a:latin typeface="Calibri" panose="020F0502020204030204" pitchFamily="34" charset="0"/>
                        </a:rPr>
                        <a:t>Never see the constable on a street that deserves more coverage due to two </a:t>
                      </a:r>
                      <a:r>
                        <a:rPr lang="en-US" sz="900" b="0" i="0" u="none" strike="noStrike" err="1">
                          <a:solidFill>
                            <a:srgbClr val="000000"/>
                          </a:solidFill>
                          <a:effectLst/>
                          <a:latin typeface="Calibri" panose="020F0502020204030204" pitchFamily="34" charset="0"/>
                        </a:rPr>
                        <a:t>neaarby</a:t>
                      </a:r>
                      <a:r>
                        <a:rPr lang="en-US" sz="900" b="0" i="0" u="none" strike="noStrike">
                          <a:solidFill>
                            <a:srgbClr val="000000"/>
                          </a:solidFill>
                          <a:effectLst/>
                          <a:latin typeface="Calibri" panose="020F0502020204030204" pitchFamily="34" charset="0"/>
                        </a:rPr>
                        <a:t> schools.</a:t>
                      </a:r>
                    </a:p>
                  </a:txBody>
                  <a:tcPr marL="3171" marR="3171" marT="3171" marB="0" anchor="b">
                    <a:lnL>
                      <a:noFill/>
                    </a:lnL>
                    <a:lnR>
                      <a:noFill/>
                    </a:lnR>
                    <a:lnT>
                      <a:noFill/>
                    </a:lnT>
                    <a:lnB>
                      <a:noFill/>
                    </a:lnB>
                  </a:tcPr>
                </a:tc>
                <a:extLst>
                  <a:ext uri="{0D108BD9-81ED-4DB2-BD59-A6C34878D82A}">
                    <a16:rowId xmlns:a16="http://schemas.microsoft.com/office/drawing/2014/main" val="988385412"/>
                  </a:ext>
                </a:extLst>
              </a:tr>
              <a:tr h="72563">
                <a:tc>
                  <a:txBody>
                    <a:bodyPr/>
                    <a:lstStyle/>
                    <a:p>
                      <a:pPr algn="l" fontAlgn="b"/>
                      <a:r>
                        <a:rPr lang="en-US" sz="900" b="0" i="0" u="none" strike="noStrike">
                          <a:solidFill>
                            <a:srgbClr val="000000"/>
                          </a:solidFill>
                          <a:effectLst/>
                          <a:latin typeface="Calibri" panose="020F0502020204030204" pitchFamily="34" charset="0"/>
                        </a:rPr>
                        <a:t>The more the merrier!!!</a:t>
                      </a:r>
                    </a:p>
                  </a:txBody>
                  <a:tcPr marL="3171" marR="3171" marT="3171" marB="0" anchor="b">
                    <a:lnL>
                      <a:noFill/>
                    </a:lnL>
                    <a:lnR>
                      <a:noFill/>
                    </a:lnR>
                    <a:lnT>
                      <a:noFill/>
                    </a:lnT>
                    <a:lnB>
                      <a:noFill/>
                    </a:lnB>
                  </a:tcPr>
                </a:tc>
                <a:extLst>
                  <a:ext uri="{0D108BD9-81ED-4DB2-BD59-A6C34878D82A}">
                    <a16:rowId xmlns:a16="http://schemas.microsoft.com/office/drawing/2014/main" val="215603287"/>
                  </a:ext>
                </a:extLst>
              </a:tr>
              <a:tr h="154197">
                <a:tc>
                  <a:txBody>
                    <a:bodyPr/>
                    <a:lstStyle/>
                    <a:p>
                      <a:pPr algn="l" fontAlgn="b"/>
                      <a:r>
                        <a:rPr lang="en-US" sz="900" b="0" i="0" u="none" strike="noStrike">
                          <a:solidFill>
                            <a:srgbClr val="000000"/>
                          </a:solidFill>
                          <a:effectLst/>
                          <a:latin typeface="Calibri" panose="020F0502020204030204" pitchFamily="34" charset="0"/>
                        </a:rPr>
                        <a:t>I don't see the benefit.  Optics at best</a:t>
                      </a:r>
                    </a:p>
                  </a:txBody>
                  <a:tcPr marL="3171" marR="3171" marT="3171" marB="0" anchor="b">
                    <a:lnL>
                      <a:noFill/>
                    </a:lnL>
                    <a:lnR>
                      <a:noFill/>
                    </a:lnR>
                    <a:lnT>
                      <a:noFill/>
                    </a:lnT>
                    <a:lnB>
                      <a:noFill/>
                    </a:lnB>
                  </a:tcPr>
                </a:tc>
                <a:extLst>
                  <a:ext uri="{0D108BD9-81ED-4DB2-BD59-A6C34878D82A}">
                    <a16:rowId xmlns:a16="http://schemas.microsoft.com/office/drawing/2014/main" val="1876502675"/>
                  </a:ext>
                </a:extLst>
              </a:tr>
              <a:tr h="77099">
                <a:tc>
                  <a:txBody>
                    <a:bodyPr/>
                    <a:lstStyle/>
                    <a:p>
                      <a:pPr algn="l" fontAlgn="b"/>
                      <a:r>
                        <a:rPr lang="en-US" sz="900" b="0" i="0" u="none" strike="noStrike">
                          <a:solidFill>
                            <a:srgbClr val="000000"/>
                          </a:solidFill>
                          <a:effectLst/>
                          <a:latin typeface="Calibri" panose="020F0502020204030204" pitchFamily="34" charset="0"/>
                        </a:rPr>
                        <a:t>Make mandatory </a:t>
                      </a:r>
                    </a:p>
                  </a:txBody>
                  <a:tcPr marL="3171" marR="3171" marT="3171" marB="0" anchor="b">
                    <a:lnL>
                      <a:noFill/>
                    </a:lnL>
                    <a:lnR>
                      <a:noFill/>
                    </a:lnR>
                    <a:lnT>
                      <a:noFill/>
                    </a:lnT>
                    <a:lnB>
                      <a:noFill/>
                    </a:lnB>
                  </a:tcPr>
                </a:tc>
                <a:extLst>
                  <a:ext uri="{0D108BD9-81ED-4DB2-BD59-A6C34878D82A}">
                    <a16:rowId xmlns:a16="http://schemas.microsoft.com/office/drawing/2014/main" val="3002244850"/>
                  </a:ext>
                </a:extLst>
              </a:tr>
            </a:tbl>
          </a:graphicData>
        </a:graphic>
      </p:graphicFrame>
    </p:spTree>
    <p:extLst>
      <p:ext uri="{BB962C8B-B14F-4D97-AF65-F5344CB8AC3E}">
        <p14:creationId xmlns:p14="http://schemas.microsoft.com/office/powerpoint/2010/main" val="696685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D6665-15A2-5847-B0C7-3BD27B5D2196}"/>
              </a:ext>
            </a:extLst>
          </p:cNvPr>
          <p:cNvSpPr>
            <a:spLocks noGrp="1"/>
          </p:cNvSpPr>
          <p:nvPr>
            <p:ph type="title"/>
          </p:nvPr>
        </p:nvSpPr>
        <p:spPr/>
        <p:txBody>
          <a:bodyPr/>
          <a:lstStyle/>
          <a:p>
            <a:r>
              <a:rPr lang="en-US"/>
              <a:t>Beautification</a:t>
            </a:r>
          </a:p>
        </p:txBody>
      </p:sp>
      <p:graphicFrame>
        <p:nvGraphicFramePr>
          <p:cNvPr id="5" name="Content Placeholder 4">
            <a:extLst>
              <a:ext uri="{FF2B5EF4-FFF2-40B4-BE49-F238E27FC236}">
                <a16:creationId xmlns:a16="http://schemas.microsoft.com/office/drawing/2014/main" id="{8B4BFDE2-D58F-2A45-89D0-340C35BF0121}"/>
              </a:ext>
            </a:extLst>
          </p:cNvPr>
          <p:cNvGraphicFramePr>
            <a:graphicFrameLocks noGrp="1"/>
          </p:cNvGraphicFramePr>
          <p:nvPr>
            <p:ph idx="1"/>
            <p:extLst>
              <p:ext uri="{D42A27DB-BD31-4B8C-83A1-F6EECF244321}">
                <p14:modId xmlns:p14="http://schemas.microsoft.com/office/powerpoint/2010/main" val="1045277760"/>
              </p:ext>
            </p:extLst>
          </p:nvPr>
        </p:nvGraphicFramePr>
        <p:xfrm>
          <a:off x="415636" y="1291295"/>
          <a:ext cx="7335982" cy="5383532"/>
        </p:xfrm>
        <a:graphic>
          <a:graphicData uri="http://schemas.openxmlformats.org/drawingml/2006/table">
            <a:tbl>
              <a:tblPr/>
              <a:tblGrid>
                <a:gridCol w="7335982">
                  <a:extLst>
                    <a:ext uri="{9D8B030D-6E8A-4147-A177-3AD203B41FA5}">
                      <a16:colId xmlns:a16="http://schemas.microsoft.com/office/drawing/2014/main" val="1239716371"/>
                    </a:ext>
                  </a:extLst>
                </a:gridCol>
              </a:tblGrid>
              <a:tr h="72278">
                <a:tc>
                  <a:txBody>
                    <a:bodyPr/>
                    <a:lstStyle/>
                    <a:p>
                      <a:pPr algn="l" fontAlgn="b"/>
                      <a:r>
                        <a:rPr lang="en-US" sz="1000" b="0" i="0" u="none" strike="noStrike">
                          <a:solidFill>
                            <a:srgbClr val="000000"/>
                          </a:solidFill>
                          <a:effectLst/>
                          <a:latin typeface="Calibri" panose="020F0502020204030204" pitchFamily="34" charset="0"/>
                        </a:rPr>
                        <a:t>Section 1</a:t>
                      </a:r>
                    </a:p>
                  </a:txBody>
                  <a:tcPr marL="3388" marR="3388" marT="3388" marB="0" anchor="b">
                    <a:lnL>
                      <a:noFill/>
                    </a:lnL>
                    <a:lnR>
                      <a:noFill/>
                    </a:lnR>
                    <a:lnT>
                      <a:noFill/>
                    </a:lnT>
                    <a:lnB>
                      <a:noFill/>
                    </a:lnB>
                  </a:tcPr>
                </a:tc>
                <a:extLst>
                  <a:ext uri="{0D108BD9-81ED-4DB2-BD59-A6C34878D82A}">
                    <a16:rowId xmlns:a16="http://schemas.microsoft.com/office/drawing/2014/main" val="1947849154"/>
                  </a:ext>
                </a:extLst>
              </a:tr>
              <a:tr h="76795">
                <a:tc>
                  <a:txBody>
                    <a:bodyPr/>
                    <a:lstStyle/>
                    <a:p>
                      <a:pPr algn="l" fontAlgn="b"/>
                      <a:r>
                        <a:rPr lang="en-US" sz="1000" b="0" i="0" u="none" strike="noStrike">
                          <a:solidFill>
                            <a:srgbClr val="000000"/>
                          </a:solidFill>
                          <a:effectLst/>
                          <a:latin typeface="Calibri" panose="020F0502020204030204" pitchFamily="34" charset="0"/>
                        </a:rPr>
                        <a:t>Doing a great job</a:t>
                      </a:r>
                    </a:p>
                  </a:txBody>
                  <a:tcPr marL="3388" marR="3388" marT="3388" marB="0" anchor="b">
                    <a:lnL>
                      <a:noFill/>
                    </a:lnL>
                    <a:lnR>
                      <a:noFill/>
                    </a:lnR>
                    <a:lnT>
                      <a:noFill/>
                    </a:lnT>
                    <a:lnB>
                      <a:noFill/>
                    </a:lnB>
                  </a:tcPr>
                </a:tc>
                <a:extLst>
                  <a:ext uri="{0D108BD9-81ED-4DB2-BD59-A6C34878D82A}">
                    <a16:rowId xmlns:a16="http://schemas.microsoft.com/office/drawing/2014/main" val="2593606503"/>
                  </a:ext>
                </a:extLst>
              </a:tr>
              <a:tr h="198538">
                <a:tc>
                  <a:txBody>
                    <a:bodyPr/>
                    <a:lstStyle/>
                    <a:p>
                      <a:pPr algn="l" fontAlgn="b"/>
                      <a:r>
                        <a:rPr lang="en-US" sz="1000" b="0" i="0" u="none" strike="noStrike">
                          <a:solidFill>
                            <a:srgbClr val="000000"/>
                          </a:solidFill>
                          <a:effectLst/>
                          <a:latin typeface="Calibri" panose="020F0502020204030204" pitchFamily="34" charset="0"/>
                        </a:rPr>
                        <a:t>the median by Chase Bank on 43rd - difficult to protect from traffic but looks terrible</a:t>
                      </a:r>
                    </a:p>
                  </a:txBody>
                  <a:tcPr marL="3388" marR="3388" marT="3388" marB="0" anchor="b">
                    <a:lnL>
                      <a:noFill/>
                    </a:lnL>
                    <a:lnR>
                      <a:noFill/>
                    </a:lnR>
                    <a:lnT>
                      <a:noFill/>
                    </a:lnT>
                    <a:lnB>
                      <a:noFill/>
                    </a:lnB>
                  </a:tcPr>
                </a:tc>
                <a:extLst>
                  <a:ext uri="{0D108BD9-81ED-4DB2-BD59-A6C34878D82A}">
                    <a16:rowId xmlns:a16="http://schemas.microsoft.com/office/drawing/2014/main" val="2105884651"/>
                  </a:ext>
                </a:extLst>
              </a:tr>
              <a:tr h="198538">
                <a:tc>
                  <a:txBody>
                    <a:bodyPr/>
                    <a:lstStyle/>
                    <a:p>
                      <a:pPr algn="l" fontAlgn="b"/>
                      <a:r>
                        <a:rPr lang="en-US" sz="1000" b="0" i="0" u="none" strike="noStrike">
                          <a:solidFill>
                            <a:srgbClr val="000000"/>
                          </a:solidFill>
                          <a:effectLst/>
                          <a:latin typeface="Calibri" panose="020F0502020204030204" pitchFamily="34" charset="0"/>
                        </a:rPr>
                        <a:t>Graham park has so much untapped potential.  would love to see the GOCC via COH update and improve the park.  </a:t>
                      </a:r>
                    </a:p>
                  </a:txBody>
                  <a:tcPr marL="3388" marR="3388" marT="3388" marB="0" anchor="b">
                    <a:lnL>
                      <a:noFill/>
                    </a:lnL>
                    <a:lnR>
                      <a:noFill/>
                    </a:lnR>
                    <a:lnT>
                      <a:noFill/>
                    </a:lnT>
                    <a:lnB>
                      <a:noFill/>
                    </a:lnB>
                  </a:tcPr>
                </a:tc>
                <a:extLst>
                  <a:ext uri="{0D108BD9-81ED-4DB2-BD59-A6C34878D82A}">
                    <a16:rowId xmlns:a16="http://schemas.microsoft.com/office/drawing/2014/main" val="1349401126"/>
                  </a:ext>
                </a:extLst>
              </a:tr>
              <a:tr h="230385">
                <a:tc>
                  <a:txBody>
                    <a:bodyPr/>
                    <a:lstStyle/>
                    <a:p>
                      <a:pPr algn="l" fontAlgn="b"/>
                      <a:r>
                        <a:rPr lang="en-US" sz="1000" b="0" i="0" u="none" strike="noStrike">
                          <a:solidFill>
                            <a:srgbClr val="000000"/>
                          </a:solidFill>
                          <a:effectLst/>
                          <a:latin typeface="Calibri" panose="020F0502020204030204" pitchFamily="34" charset="0"/>
                        </a:rPr>
                        <a:t>I am in favor of curbs, sidewalks, and modern drainage. It is important to keep 1 house per lot restriction. </a:t>
                      </a:r>
                    </a:p>
                  </a:txBody>
                  <a:tcPr marL="3388" marR="3388" marT="3388" marB="0" anchor="b">
                    <a:lnL>
                      <a:noFill/>
                    </a:lnL>
                    <a:lnR>
                      <a:noFill/>
                    </a:lnR>
                    <a:lnT>
                      <a:noFill/>
                    </a:lnT>
                    <a:lnB>
                      <a:noFill/>
                    </a:lnB>
                  </a:tcPr>
                </a:tc>
                <a:extLst>
                  <a:ext uri="{0D108BD9-81ED-4DB2-BD59-A6C34878D82A}">
                    <a16:rowId xmlns:a16="http://schemas.microsoft.com/office/drawing/2014/main" val="2070946452"/>
                  </a:ext>
                </a:extLst>
              </a:tr>
              <a:tr h="72278">
                <a:tc>
                  <a:txBody>
                    <a:bodyPr/>
                    <a:lstStyle/>
                    <a:p>
                      <a:pPr algn="l" fontAlgn="b"/>
                      <a:r>
                        <a:rPr lang="en-US" sz="1000" b="0" i="0" u="none" strike="noStrike">
                          <a:solidFill>
                            <a:srgbClr val="000000"/>
                          </a:solidFill>
                          <a:effectLst/>
                          <a:latin typeface="Calibri" panose="020F0502020204030204" pitchFamily="34" charset="0"/>
                        </a:rPr>
                        <a:t>No</a:t>
                      </a:r>
                    </a:p>
                  </a:txBody>
                  <a:tcPr marL="3388" marR="3388" marT="3388" marB="0" anchor="b">
                    <a:lnL>
                      <a:noFill/>
                    </a:lnL>
                    <a:lnR>
                      <a:noFill/>
                    </a:lnR>
                    <a:lnT>
                      <a:noFill/>
                    </a:lnT>
                    <a:lnB>
                      <a:noFill/>
                    </a:lnB>
                  </a:tcPr>
                </a:tc>
                <a:extLst>
                  <a:ext uri="{0D108BD9-81ED-4DB2-BD59-A6C34878D82A}">
                    <a16:rowId xmlns:a16="http://schemas.microsoft.com/office/drawing/2014/main" val="3303201339"/>
                  </a:ext>
                </a:extLst>
              </a:tr>
              <a:tr h="133488">
                <a:tc>
                  <a:txBody>
                    <a:bodyPr/>
                    <a:lstStyle/>
                    <a:p>
                      <a:pPr algn="l" fontAlgn="b"/>
                      <a:r>
                        <a:rPr lang="en-US" sz="1000" b="0" i="0" u="none" strike="noStrike">
                          <a:solidFill>
                            <a:srgbClr val="000000"/>
                          </a:solidFill>
                          <a:effectLst/>
                          <a:latin typeface="Calibri" panose="020F0502020204030204" pitchFamily="34" charset="0"/>
                        </a:rPr>
                        <a:t>The garden area on N. Shepherd on the west side across from Sonic</a:t>
                      </a:r>
                    </a:p>
                  </a:txBody>
                  <a:tcPr marL="3388" marR="3388" marT="3388" marB="0" anchor="b">
                    <a:lnL>
                      <a:noFill/>
                    </a:lnL>
                    <a:lnR>
                      <a:noFill/>
                    </a:lnR>
                    <a:lnT>
                      <a:noFill/>
                    </a:lnT>
                    <a:lnB>
                      <a:noFill/>
                    </a:lnB>
                  </a:tcPr>
                </a:tc>
                <a:extLst>
                  <a:ext uri="{0D108BD9-81ED-4DB2-BD59-A6C34878D82A}">
                    <a16:rowId xmlns:a16="http://schemas.microsoft.com/office/drawing/2014/main" val="1903033441"/>
                  </a:ext>
                </a:extLst>
              </a:tr>
              <a:tr h="691155">
                <a:tc>
                  <a:txBody>
                    <a:bodyPr/>
                    <a:lstStyle/>
                    <a:p>
                      <a:pPr algn="l" fontAlgn="b"/>
                      <a:r>
                        <a:rPr lang="en-US" sz="1000" b="0" i="0" u="none" strike="noStrike">
                          <a:solidFill>
                            <a:srgbClr val="000000"/>
                          </a:solidFill>
                          <a:effectLst/>
                          <a:latin typeface="Calibri" panose="020F0502020204030204" pitchFamily="34" charset="0"/>
                        </a:rPr>
                        <a:t> Does the civic club own the ‚Äútriangle‚Äù parks throughout the neighborhood?  Under what authority are projects abs maintenance done in these?  Who pays the utilities for these areas?  Section 1 triangle parks and graham park seem to be an afterthought relative to other sections of the neighborhood </a:t>
                      </a:r>
                    </a:p>
                  </a:txBody>
                  <a:tcPr marL="3388" marR="3388" marT="3388" marB="0" anchor="b">
                    <a:lnL>
                      <a:noFill/>
                    </a:lnL>
                    <a:lnR>
                      <a:noFill/>
                    </a:lnR>
                    <a:lnT>
                      <a:noFill/>
                    </a:lnT>
                    <a:lnB>
                      <a:noFill/>
                    </a:lnB>
                  </a:tcPr>
                </a:tc>
                <a:extLst>
                  <a:ext uri="{0D108BD9-81ED-4DB2-BD59-A6C34878D82A}">
                    <a16:rowId xmlns:a16="http://schemas.microsoft.com/office/drawing/2014/main" val="3044533478"/>
                  </a:ext>
                </a:extLst>
              </a:tr>
              <a:tr h="72278">
                <a:tc>
                  <a:txBody>
                    <a:bodyPr/>
                    <a:lstStyle/>
                    <a:p>
                      <a:pPr algn="l" fontAlgn="b"/>
                      <a:r>
                        <a:rPr lang="en-US" sz="1000" b="0" i="0" u="none" strike="noStrike">
                          <a:solidFill>
                            <a:srgbClr val="000000"/>
                          </a:solidFill>
                          <a:effectLst/>
                          <a:latin typeface="Calibri" panose="020F0502020204030204" pitchFamily="34" charset="0"/>
                        </a:rPr>
                        <a:t>Randall Berm Park needs work. </a:t>
                      </a:r>
                    </a:p>
                  </a:txBody>
                  <a:tcPr marL="3388" marR="3388" marT="3388" marB="0" anchor="b">
                    <a:lnL>
                      <a:noFill/>
                    </a:lnL>
                    <a:lnR>
                      <a:noFill/>
                    </a:lnR>
                    <a:lnT>
                      <a:noFill/>
                    </a:lnT>
                    <a:lnB>
                      <a:noFill/>
                    </a:lnB>
                  </a:tcPr>
                </a:tc>
                <a:extLst>
                  <a:ext uri="{0D108BD9-81ED-4DB2-BD59-A6C34878D82A}">
                    <a16:rowId xmlns:a16="http://schemas.microsoft.com/office/drawing/2014/main" val="1200382544"/>
                  </a:ext>
                </a:extLst>
              </a:tr>
              <a:tr h="263587">
                <a:tc>
                  <a:txBody>
                    <a:bodyPr/>
                    <a:lstStyle/>
                    <a:p>
                      <a:pPr algn="l" fontAlgn="b"/>
                      <a:r>
                        <a:rPr lang="en-US" sz="1000" b="0" i="0" u="none" strike="noStrike">
                          <a:solidFill>
                            <a:srgbClr val="000000"/>
                          </a:solidFill>
                          <a:effectLst/>
                          <a:latin typeface="Calibri" panose="020F0502020204030204" pitchFamily="34" charset="0"/>
                        </a:rPr>
                        <a:t>Altho city property, I would like to see the few sidewalks in section 1 maintained. Diff. to walk on sidewalks surrounding the secion</a:t>
                      </a:r>
                    </a:p>
                  </a:txBody>
                  <a:tcPr marL="3388" marR="3388" marT="3388" marB="0" anchor="b">
                    <a:lnL>
                      <a:noFill/>
                    </a:lnL>
                    <a:lnR>
                      <a:noFill/>
                    </a:lnR>
                    <a:lnT>
                      <a:noFill/>
                    </a:lnT>
                    <a:lnB>
                      <a:noFill/>
                    </a:lnB>
                  </a:tcPr>
                </a:tc>
                <a:extLst>
                  <a:ext uri="{0D108BD9-81ED-4DB2-BD59-A6C34878D82A}">
                    <a16:rowId xmlns:a16="http://schemas.microsoft.com/office/drawing/2014/main" val="1720166376"/>
                  </a:ext>
                </a:extLst>
              </a:tr>
              <a:tr h="72278">
                <a:tc>
                  <a:txBody>
                    <a:bodyPr/>
                    <a:lstStyle/>
                    <a:p>
                      <a:pPr algn="l" fontAlgn="b"/>
                      <a:r>
                        <a:rPr lang="en-US" sz="1000" b="0" i="0" u="none" strike="noStrike">
                          <a:solidFill>
                            <a:srgbClr val="000000"/>
                          </a:solidFill>
                          <a:effectLst/>
                          <a:latin typeface="Calibri" panose="020F0502020204030204" pitchFamily="34" charset="0"/>
                        </a:rPr>
                        <a:t>Bigger signs entering the neighborhood.</a:t>
                      </a:r>
                    </a:p>
                  </a:txBody>
                  <a:tcPr marL="3388" marR="3388" marT="3388" marB="0" anchor="b">
                    <a:lnL>
                      <a:noFill/>
                    </a:lnL>
                    <a:lnR>
                      <a:noFill/>
                    </a:lnR>
                    <a:lnT>
                      <a:noFill/>
                    </a:lnT>
                    <a:lnB>
                      <a:noFill/>
                    </a:lnB>
                  </a:tcPr>
                </a:tc>
                <a:extLst>
                  <a:ext uri="{0D108BD9-81ED-4DB2-BD59-A6C34878D82A}">
                    <a16:rowId xmlns:a16="http://schemas.microsoft.com/office/drawing/2014/main" val="1912435888"/>
                  </a:ext>
                </a:extLst>
              </a:tr>
              <a:tr h="72278">
                <a:tc>
                  <a:txBody>
                    <a:bodyPr/>
                    <a:lstStyle/>
                    <a:p>
                      <a:pPr algn="l" fontAlgn="b"/>
                      <a:r>
                        <a:rPr lang="en-US" sz="1000" b="0" i="0" u="none" strike="noStrike">
                          <a:solidFill>
                            <a:srgbClr val="000000"/>
                          </a:solidFill>
                          <a:effectLst/>
                          <a:latin typeface="Calibri" panose="020F0502020204030204" pitchFamily="34" charset="0"/>
                        </a:rPr>
                        <a:t>No</a:t>
                      </a:r>
                    </a:p>
                  </a:txBody>
                  <a:tcPr marL="3388" marR="3388" marT="3388" marB="0" anchor="b">
                    <a:lnL>
                      <a:noFill/>
                    </a:lnL>
                    <a:lnR>
                      <a:noFill/>
                    </a:lnR>
                    <a:lnT>
                      <a:noFill/>
                    </a:lnT>
                    <a:lnB>
                      <a:noFill/>
                    </a:lnB>
                  </a:tcPr>
                </a:tc>
                <a:extLst>
                  <a:ext uri="{0D108BD9-81ED-4DB2-BD59-A6C34878D82A}">
                    <a16:rowId xmlns:a16="http://schemas.microsoft.com/office/drawing/2014/main" val="2042806900"/>
                  </a:ext>
                </a:extLst>
              </a:tr>
              <a:tr h="72278">
                <a:tc>
                  <a:txBody>
                    <a:bodyPr/>
                    <a:lstStyle/>
                    <a:p>
                      <a:pPr algn="l" fontAlgn="b"/>
                      <a:r>
                        <a:rPr lang="en-US" sz="1000" b="0" i="0" u="none" strike="noStrike">
                          <a:solidFill>
                            <a:srgbClr val="000000"/>
                          </a:solidFill>
                          <a:effectLst/>
                          <a:latin typeface="Calibri" panose="020F0502020204030204" pitchFamily="34" charset="0"/>
                        </a:rPr>
                        <a:t>Do something.</a:t>
                      </a:r>
                    </a:p>
                  </a:txBody>
                  <a:tcPr marL="3388" marR="3388" marT="3388" marB="0" anchor="b">
                    <a:lnL>
                      <a:noFill/>
                    </a:lnL>
                    <a:lnR>
                      <a:noFill/>
                    </a:lnR>
                    <a:lnT>
                      <a:noFill/>
                    </a:lnT>
                    <a:lnB>
                      <a:noFill/>
                    </a:lnB>
                  </a:tcPr>
                </a:tc>
                <a:extLst>
                  <a:ext uri="{0D108BD9-81ED-4DB2-BD59-A6C34878D82A}">
                    <a16:rowId xmlns:a16="http://schemas.microsoft.com/office/drawing/2014/main" val="1569889422"/>
                  </a:ext>
                </a:extLst>
              </a:tr>
              <a:tr h="153590">
                <a:tc>
                  <a:txBody>
                    <a:bodyPr/>
                    <a:lstStyle/>
                    <a:p>
                      <a:pPr algn="l" fontAlgn="b"/>
                      <a:r>
                        <a:rPr lang="en-US" sz="1000" b="0" i="0" u="none" strike="noStrike">
                          <a:solidFill>
                            <a:srgbClr val="000000"/>
                          </a:solidFill>
                          <a:effectLst/>
                          <a:latin typeface="Calibri" panose="020F0502020204030204" pitchFamily="34" charset="0"/>
                        </a:rPr>
                        <a:t>Center median at 43rd and Ella by Apollo</a:t>
                      </a:r>
                    </a:p>
                  </a:txBody>
                  <a:tcPr marL="3388" marR="3388" marT="3388" marB="0" anchor="b">
                    <a:lnL>
                      <a:noFill/>
                    </a:lnL>
                    <a:lnR>
                      <a:noFill/>
                    </a:lnR>
                    <a:lnT>
                      <a:noFill/>
                    </a:lnT>
                    <a:lnB>
                      <a:noFill/>
                    </a:lnB>
                  </a:tcPr>
                </a:tc>
                <a:extLst>
                  <a:ext uri="{0D108BD9-81ED-4DB2-BD59-A6C34878D82A}">
                    <a16:rowId xmlns:a16="http://schemas.microsoft.com/office/drawing/2014/main" val="532947961"/>
                  </a:ext>
                </a:extLst>
              </a:tr>
              <a:tr h="263587">
                <a:tc>
                  <a:txBody>
                    <a:bodyPr/>
                    <a:lstStyle/>
                    <a:p>
                      <a:pPr algn="l" fontAlgn="b"/>
                      <a:r>
                        <a:rPr lang="en-US" sz="1000" b="0" i="0" u="none" strike="noStrike">
                          <a:solidFill>
                            <a:srgbClr val="000000"/>
                          </a:solidFill>
                          <a:effectLst/>
                          <a:latin typeface="Calibri" panose="020F0502020204030204" pitchFamily="34" charset="0"/>
                        </a:rPr>
                        <a:t>It would be nice to have more fruit trees for kids to visit in the neighborhood. It would also be nice to have bee keeping performed in the area.</a:t>
                      </a:r>
                    </a:p>
                  </a:txBody>
                  <a:tcPr marL="3388" marR="3388" marT="3388" marB="0" anchor="b">
                    <a:lnL>
                      <a:noFill/>
                    </a:lnL>
                    <a:lnR>
                      <a:noFill/>
                    </a:lnR>
                    <a:lnT>
                      <a:noFill/>
                    </a:lnT>
                    <a:lnB>
                      <a:noFill/>
                    </a:lnB>
                  </a:tcPr>
                </a:tc>
                <a:extLst>
                  <a:ext uri="{0D108BD9-81ED-4DB2-BD59-A6C34878D82A}">
                    <a16:rowId xmlns:a16="http://schemas.microsoft.com/office/drawing/2014/main" val="1720446042"/>
                  </a:ext>
                </a:extLst>
              </a:tr>
              <a:tr h="153590">
                <a:tc>
                  <a:txBody>
                    <a:bodyPr/>
                    <a:lstStyle/>
                    <a:p>
                      <a:pPr algn="l" fontAlgn="b"/>
                      <a:r>
                        <a:rPr lang="en-US" sz="1000" b="0" i="0" u="none" strike="noStrike">
                          <a:solidFill>
                            <a:srgbClr val="000000"/>
                          </a:solidFill>
                          <a:effectLst/>
                          <a:latin typeface="Calibri" panose="020F0502020204030204" pitchFamily="34" charset="0"/>
                        </a:rPr>
                        <a:t>I think yall are doing a great job </a:t>
                      </a:r>
                    </a:p>
                  </a:txBody>
                  <a:tcPr marL="3388" marR="3388" marT="3388" marB="0" anchor="b">
                    <a:lnL>
                      <a:noFill/>
                    </a:lnL>
                    <a:lnR>
                      <a:noFill/>
                    </a:lnR>
                    <a:lnT>
                      <a:noFill/>
                    </a:lnT>
                    <a:lnB>
                      <a:noFill/>
                    </a:lnB>
                  </a:tcPr>
                </a:tc>
                <a:extLst>
                  <a:ext uri="{0D108BD9-81ED-4DB2-BD59-A6C34878D82A}">
                    <a16:rowId xmlns:a16="http://schemas.microsoft.com/office/drawing/2014/main" val="3493073503"/>
                  </a:ext>
                </a:extLst>
              </a:tr>
              <a:tr h="72278">
                <a:tc>
                  <a:txBody>
                    <a:bodyPr/>
                    <a:lstStyle/>
                    <a:p>
                      <a:pPr algn="l" fontAlgn="b"/>
                      <a:r>
                        <a:rPr lang="en-US" sz="1000" b="0" i="0" u="none" strike="noStrike">
                          <a:solidFill>
                            <a:srgbClr val="000000"/>
                          </a:solidFill>
                          <a:effectLst/>
                          <a:latin typeface="Calibri" panose="020F0502020204030204" pitchFamily="34" charset="0"/>
                        </a:rPr>
                        <a:t>signage</a:t>
                      </a:r>
                    </a:p>
                  </a:txBody>
                  <a:tcPr marL="3388" marR="3388" marT="3388" marB="0" anchor="b">
                    <a:lnL>
                      <a:noFill/>
                    </a:lnL>
                    <a:lnR>
                      <a:noFill/>
                    </a:lnR>
                    <a:lnT>
                      <a:noFill/>
                    </a:lnT>
                    <a:lnB>
                      <a:noFill/>
                    </a:lnB>
                  </a:tcPr>
                </a:tc>
                <a:extLst>
                  <a:ext uri="{0D108BD9-81ED-4DB2-BD59-A6C34878D82A}">
                    <a16:rowId xmlns:a16="http://schemas.microsoft.com/office/drawing/2014/main" val="3818538105"/>
                  </a:ext>
                </a:extLst>
              </a:tr>
              <a:tr h="72278">
                <a:tc>
                  <a:txBody>
                    <a:bodyPr/>
                    <a:lstStyle/>
                    <a:p>
                      <a:pPr algn="l" fontAlgn="b"/>
                      <a:r>
                        <a:rPr lang="en-US" sz="1000" b="0" i="0" u="none" strike="noStrike">
                          <a:solidFill>
                            <a:srgbClr val="000000"/>
                          </a:solidFill>
                          <a:effectLst/>
                          <a:latin typeface="Calibri" panose="020F0502020204030204" pitchFamily="34" charset="0"/>
                        </a:rPr>
                        <a:t>no</a:t>
                      </a:r>
                    </a:p>
                  </a:txBody>
                  <a:tcPr marL="3388" marR="3388" marT="3388" marB="0" anchor="b">
                    <a:lnL>
                      <a:noFill/>
                    </a:lnL>
                    <a:lnR>
                      <a:noFill/>
                    </a:lnR>
                    <a:lnT>
                      <a:noFill/>
                    </a:lnT>
                    <a:lnB>
                      <a:noFill/>
                    </a:lnB>
                  </a:tcPr>
                </a:tc>
                <a:extLst>
                  <a:ext uri="{0D108BD9-81ED-4DB2-BD59-A6C34878D82A}">
                    <a16:rowId xmlns:a16="http://schemas.microsoft.com/office/drawing/2014/main" val="2853908681"/>
                  </a:ext>
                </a:extLst>
              </a:tr>
              <a:tr h="72278">
                <a:tc>
                  <a:txBody>
                    <a:bodyPr/>
                    <a:lstStyle/>
                    <a:p>
                      <a:pPr algn="l" fontAlgn="b"/>
                      <a:r>
                        <a:rPr lang="en-US" sz="1000" b="0" i="0" u="none" strike="noStrike">
                          <a:solidFill>
                            <a:srgbClr val="000000"/>
                          </a:solidFill>
                          <a:effectLst/>
                          <a:latin typeface="Calibri" panose="020F0502020204030204" pitchFamily="34" charset="0"/>
                        </a:rPr>
                        <a:t>tennis courts</a:t>
                      </a:r>
                    </a:p>
                  </a:txBody>
                  <a:tcPr marL="3388" marR="3388" marT="3388" marB="0" anchor="b">
                    <a:lnL>
                      <a:noFill/>
                    </a:lnL>
                    <a:lnR>
                      <a:noFill/>
                    </a:lnR>
                    <a:lnT>
                      <a:noFill/>
                    </a:lnT>
                    <a:lnB>
                      <a:noFill/>
                    </a:lnB>
                  </a:tcPr>
                </a:tc>
                <a:extLst>
                  <a:ext uri="{0D108BD9-81ED-4DB2-BD59-A6C34878D82A}">
                    <a16:rowId xmlns:a16="http://schemas.microsoft.com/office/drawing/2014/main" val="733297640"/>
                  </a:ext>
                </a:extLst>
              </a:tr>
              <a:tr h="72278">
                <a:tc>
                  <a:txBody>
                    <a:bodyPr/>
                    <a:lstStyle/>
                    <a:p>
                      <a:pPr algn="l" fontAlgn="b"/>
                      <a:r>
                        <a:rPr lang="en-US" sz="1000" b="0" i="0" u="none" strike="noStrike">
                          <a:solidFill>
                            <a:srgbClr val="000000"/>
                          </a:solidFill>
                          <a:effectLst/>
                          <a:latin typeface="Calibri" panose="020F0502020204030204" pitchFamily="34" charset="0"/>
                        </a:rPr>
                        <a:t>No</a:t>
                      </a:r>
                    </a:p>
                  </a:txBody>
                  <a:tcPr marL="3388" marR="3388" marT="3388" marB="0" anchor="b">
                    <a:lnL>
                      <a:noFill/>
                    </a:lnL>
                    <a:lnR>
                      <a:noFill/>
                    </a:lnR>
                    <a:lnT>
                      <a:noFill/>
                    </a:lnT>
                    <a:lnB>
                      <a:noFill/>
                    </a:lnB>
                  </a:tcPr>
                </a:tc>
                <a:extLst>
                  <a:ext uri="{0D108BD9-81ED-4DB2-BD59-A6C34878D82A}">
                    <a16:rowId xmlns:a16="http://schemas.microsoft.com/office/drawing/2014/main" val="1197993738"/>
                  </a:ext>
                </a:extLst>
              </a:tr>
              <a:tr h="230385">
                <a:tc>
                  <a:txBody>
                    <a:bodyPr/>
                    <a:lstStyle/>
                    <a:p>
                      <a:pPr algn="l" fontAlgn="b"/>
                      <a:r>
                        <a:rPr lang="en-US" sz="1000" b="0" i="0" u="none" strike="noStrike">
                          <a:solidFill>
                            <a:srgbClr val="000000"/>
                          </a:solidFill>
                          <a:effectLst/>
                          <a:latin typeface="Calibri" panose="020F0502020204030204" pitchFamily="34" charset="0"/>
                        </a:rPr>
                        <a:t>Park areas and triangles. </a:t>
                      </a:r>
                    </a:p>
                  </a:txBody>
                  <a:tcPr marL="3388" marR="3388" marT="3388" marB="0" anchor="b">
                    <a:lnL>
                      <a:noFill/>
                    </a:lnL>
                    <a:lnR>
                      <a:noFill/>
                    </a:lnR>
                    <a:lnT>
                      <a:noFill/>
                    </a:lnT>
                    <a:lnB>
                      <a:noFill/>
                    </a:lnB>
                  </a:tcPr>
                </a:tc>
                <a:extLst>
                  <a:ext uri="{0D108BD9-81ED-4DB2-BD59-A6C34878D82A}">
                    <a16:rowId xmlns:a16="http://schemas.microsoft.com/office/drawing/2014/main" val="287486821"/>
                  </a:ext>
                </a:extLst>
              </a:tr>
              <a:tr h="614360">
                <a:tc>
                  <a:txBody>
                    <a:bodyPr/>
                    <a:lstStyle/>
                    <a:p>
                      <a:pPr algn="l" fontAlgn="b"/>
                      <a:r>
                        <a:rPr lang="en-US" sz="1000" b="0" i="0" u="none" strike="noStrike">
                          <a:solidFill>
                            <a:srgbClr val="000000"/>
                          </a:solidFill>
                          <a:effectLst/>
                          <a:latin typeface="Calibri" panose="020F0502020204030204" pitchFamily="34" charset="0"/>
                        </a:rPr>
                        <a:t>Again stay away from the HOA madness. Our neighborhood is fine without an HOA. Maintain a positive image for residents. HOA is only only negative.ficus on getting more people to join civic club instead. ~220 out of ~1500 homes is a terrible participation percentage.</a:t>
                      </a:r>
                    </a:p>
                  </a:txBody>
                  <a:tcPr marL="3388" marR="3388" marT="3388" marB="0" anchor="b">
                    <a:lnL>
                      <a:noFill/>
                    </a:lnL>
                    <a:lnR>
                      <a:noFill/>
                    </a:lnR>
                    <a:lnT>
                      <a:noFill/>
                    </a:lnT>
                    <a:lnB>
                      <a:noFill/>
                    </a:lnB>
                  </a:tcPr>
                </a:tc>
                <a:extLst>
                  <a:ext uri="{0D108BD9-81ED-4DB2-BD59-A6C34878D82A}">
                    <a16:rowId xmlns:a16="http://schemas.microsoft.com/office/drawing/2014/main" val="1671292781"/>
                  </a:ext>
                </a:extLst>
              </a:tr>
              <a:tr h="153590">
                <a:tc>
                  <a:txBody>
                    <a:bodyPr/>
                    <a:lstStyle/>
                    <a:p>
                      <a:pPr algn="l" fontAlgn="b"/>
                      <a:r>
                        <a:rPr lang="en-US" sz="1000" b="0" i="0" u="none" strike="noStrike">
                          <a:solidFill>
                            <a:srgbClr val="000000"/>
                          </a:solidFill>
                          <a:effectLst/>
                          <a:latin typeface="Calibri" panose="020F0502020204030204" pitchFamily="34" charset="0"/>
                        </a:rPr>
                        <a:t>No</a:t>
                      </a:r>
                    </a:p>
                  </a:txBody>
                  <a:tcPr marL="3388" marR="3388" marT="3388" marB="0" anchor="b">
                    <a:lnL>
                      <a:noFill/>
                    </a:lnL>
                    <a:lnR>
                      <a:noFill/>
                    </a:lnR>
                    <a:lnT>
                      <a:noFill/>
                    </a:lnT>
                    <a:lnB>
                      <a:noFill/>
                    </a:lnB>
                  </a:tcPr>
                </a:tc>
                <a:extLst>
                  <a:ext uri="{0D108BD9-81ED-4DB2-BD59-A6C34878D82A}">
                    <a16:rowId xmlns:a16="http://schemas.microsoft.com/office/drawing/2014/main" val="2269017682"/>
                  </a:ext>
                </a:extLst>
              </a:tr>
              <a:tr h="133488">
                <a:tc>
                  <a:txBody>
                    <a:bodyPr/>
                    <a:lstStyle/>
                    <a:p>
                      <a:pPr algn="l" fontAlgn="b"/>
                      <a:r>
                        <a:rPr lang="en-US" sz="1000" b="0" i="0" u="none" strike="noStrike">
                          <a:solidFill>
                            <a:srgbClr val="000000"/>
                          </a:solidFill>
                          <a:effectLst/>
                          <a:latin typeface="Calibri" panose="020F0502020204030204" pitchFamily="34" charset="0"/>
                        </a:rPr>
                        <a:t>The Althea/ Apollo entrance to the neighborhood</a:t>
                      </a:r>
                    </a:p>
                  </a:txBody>
                  <a:tcPr marL="3388" marR="3388" marT="3388" marB="0" anchor="b">
                    <a:lnL>
                      <a:noFill/>
                    </a:lnL>
                    <a:lnR>
                      <a:noFill/>
                    </a:lnR>
                    <a:lnT>
                      <a:noFill/>
                    </a:lnT>
                    <a:lnB>
                      <a:noFill/>
                    </a:lnB>
                  </a:tcPr>
                </a:tc>
                <a:extLst>
                  <a:ext uri="{0D108BD9-81ED-4DB2-BD59-A6C34878D82A}">
                    <a16:rowId xmlns:a16="http://schemas.microsoft.com/office/drawing/2014/main" val="1303297342"/>
                  </a:ext>
                </a:extLst>
              </a:tr>
              <a:tr h="133488">
                <a:tc>
                  <a:txBody>
                    <a:bodyPr/>
                    <a:lstStyle/>
                    <a:p>
                      <a:pPr algn="l" fontAlgn="b"/>
                      <a:r>
                        <a:rPr lang="en-US" sz="1000" b="0" i="0" u="none" strike="noStrike">
                          <a:solidFill>
                            <a:srgbClr val="000000"/>
                          </a:solidFill>
                          <a:effectLst/>
                          <a:latin typeface="Calibri" panose="020F0502020204030204" pitchFamily="34" charset="0"/>
                        </a:rPr>
                        <a:t>Help with getting city to do needed street  maintenance. </a:t>
                      </a:r>
                    </a:p>
                  </a:txBody>
                  <a:tcPr marL="3388" marR="3388" marT="3388" marB="0" anchor="b">
                    <a:lnL>
                      <a:noFill/>
                    </a:lnL>
                    <a:lnR>
                      <a:noFill/>
                    </a:lnR>
                    <a:lnT>
                      <a:noFill/>
                    </a:lnT>
                    <a:lnB>
                      <a:noFill/>
                    </a:lnB>
                  </a:tcPr>
                </a:tc>
                <a:extLst>
                  <a:ext uri="{0D108BD9-81ED-4DB2-BD59-A6C34878D82A}">
                    <a16:rowId xmlns:a16="http://schemas.microsoft.com/office/drawing/2014/main" val="2115748226"/>
                  </a:ext>
                </a:extLst>
              </a:tr>
            </a:tbl>
          </a:graphicData>
        </a:graphic>
      </p:graphicFrame>
      <p:sp>
        <p:nvSpPr>
          <p:cNvPr id="6" name="Rectangle 5">
            <a:extLst>
              <a:ext uri="{FF2B5EF4-FFF2-40B4-BE49-F238E27FC236}">
                <a16:creationId xmlns:a16="http://schemas.microsoft.com/office/drawing/2014/main" id="{051C8BC6-DC29-C24B-9C4A-E70627E8E38B}"/>
              </a:ext>
            </a:extLst>
          </p:cNvPr>
          <p:cNvSpPr/>
          <p:nvPr/>
        </p:nvSpPr>
        <p:spPr>
          <a:xfrm>
            <a:off x="4156364" y="367965"/>
            <a:ext cx="4572000" cy="923330"/>
          </a:xfrm>
          <a:prstGeom prst="rect">
            <a:avLst/>
          </a:prstGeom>
        </p:spPr>
        <p:txBody>
          <a:bodyPr>
            <a:spAutoFit/>
          </a:bodyPr>
          <a:lstStyle/>
          <a:p>
            <a:r>
              <a:rPr lang="en-US"/>
              <a:t>Are there specific areas that you would like to see better or differently maintained? Other comments?</a:t>
            </a:r>
          </a:p>
        </p:txBody>
      </p:sp>
    </p:spTree>
    <p:extLst>
      <p:ext uri="{BB962C8B-B14F-4D97-AF65-F5344CB8AC3E}">
        <p14:creationId xmlns:p14="http://schemas.microsoft.com/office/powerpoint/2010/main" val="2171915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orms response chart. Question title: . Number of responses: .">
            <a:extLst>
              <a:ext uri="{FF2B5EF4-FFF2-40B4-BE49-F238E27FC236}">
                <a16:creationId xmlns:a16="http://schemas.microsoft.com/office/drawing/2014/main" id="{8FA8ECC2-F72E-0347-B4BF-03801D26C8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28800"/>
            <a:ext cx="9144000" cy="4172262"/>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a:extLst>
              <a:ext uri="{FF2B5EF4-FFF2-40B4-BE49-F238E27FC236}">
                <a16:creationId xmlns:a16="http://schemas.microsoft.com/office/drawing/2014/main" id="{CE055B30-C7C2-4C45-85F2-0AA4ECB657EF}"/>
              </a:ext>
            </a:extLst>
          </p:cNvPr>
          <p:cNvSpPr>
            <a:spLocks noGrp="1"/>
          </p:cNvSpPr>
          <p:nvPr>
            <p:ph type="title"/>
          </p:nvPr>
        </p:nvSpPr>
        <p:spPr/>
        <p:txBody>
          <a:bodyPr/>
          <a:lstStyle/>
          <a:p>
            <a:pPr algn="ctr"/>
            <a:r>
              <a:rPr lang="en-US"/>
              <a:t>How the Gazette is Read</a:t>
            </a:r>
          </a:p>
        </p:txBody>
      </p:sp>
    </p:spTree>
    <p:extLst>
      <p:ext uri="{BB962C8B-B14F-4D97-AF65-F5344CB8AC3E}">
        <p14:creationId xmlns:p14="http://schemas.microsoft.com/office/powerpoint/2010/main" val="1061835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2F378A-03B6-674E-BA1E-D041FDAFA173}"/>
              </a:ext>
            </a:extLst>
          </p:cNvPr>
          <p:cNvSpPr>
            <a:spLocks noGrp="1"/>
          </p:cNvSpPr>
          <p:nvPr>
            <p:ph type="title"/>
          </p:nvPr>
        </p:nvSpPr>
        <p:spPr/>
        <p:txBody>
          <a:bodyPr/>
          <a:lstStyle/>
          <a:p>
            <a:r>
              <a:rPr lang="en-US"/>
              <a:t>GOCC Meetings- I don’t attend because:</a:t>
            </a:r>
          </a:p>
        </p:txBody>
      </p:sp>
      <p:graphicFrame>
        <p:nvGraphicFramePr>
          <p:cNvPr id="6" name="Content Placeholder 5">
            <a:extLst>
              <a:ext uri="{FF2B5EF4-FFF2-40B4-BE49-F238E27FC236}">
                <a16:creationId xmlns:a16="http://schemas.microsoft.com/office/drawing/2014/main" id="{AEABC685-1B93-B841-B39A-319366806F94}"/>
              </a:ext>
            </a:extLst>
          </p:cNvPr>
          <p:cNvGraphicFramePr>
            <a:graphicFrameLocks noGrp="1"/>
          </p:cNvGraphicFramePr>
          <p:nvPr>
            <p:ph idx="1"/>
            <p:extLst>
              <p:ext uri="{D42A27DB-BD31-4B8C-83A1-F6EECF244321}">
                <p14:modId xmlns:p14="http://schemas.microsoft.com/office/powerpoint/2010/main" val="2209366151"/>
              </p:ext>
            </p:extLst>
          </p:nvPr>
        </p:nvGraphicFramePr>
        <p:xfrm>
          <a:off x="766329" y="1690689"/>
          <a:ext cx="7611341" cy="8627912"/>
        </p:xfrm>
        <a:graphic>
          <a:graphicData uri="http://schemas.openxmlformats.org/drawingml/2006/table">
            <a:tbl>
              <a:tblPr/>
              <a:tblGrid>
                <a:gridCol w="7611341">
                  <a:extLst>
                    <a:ext uri="{9D8B030D-6E8A-4147-A177-3AD203B41FA5}">
                      <a16:colId xmlns:a16="http://schemas.microsoft.com/office/drawing/2014/main" val="2950622976"/>
                    </a:ext>
                  </a:extLst>
                </a:gridCol>
              </a:tblGrid>
              <a:tr h="90978">
                <a:tc>
                  <a:txBody>
                    <a:bodyPr/>
                    <a:lstStyle/>
                    <a:p>
                      <a:pPr algn="l" fontAlgn="b"/>
                      <a:r>
                        <a:rPr lang="en-US" sz="800" b="0" i="0" u="none" strike="noStrike">
                          <a:solidFill>
                            <a:srgbClr val="000000"/>
                          </a:solidFill>
                          <a:effectLst/>
                          <a:latin typeface="Calibri" panose="020F0502020204030204" pitchFamily="34" charset="0"/>
                        </a:rPr>
                        <a:t>I moved to GO in 2013 and regularly attended for the first couple years. Sidewalks and GOMO were hot issues at the time and made for a rather unwelcoming environment, to be honest. </a:t>
                      </a:r>
                    </a:p>
                  </a:txBody>
                  <a:tcPr marL="1553" marR="1553" marT="1553" marB="0" anchor="b">
                    <a:lnL>
                      <a:noFill/>
                    </a:lnL>
                    <a:lnR>
                      <a:noFill/>
                    </a:lnR>
                    <a:lnT>
                      <a:noFill/>
                    </a:lnT>
                    <a:lnB>
                      <a:noFill/>
                    </a:lnB>
                  </a:tcPr>
                </a:tc>
                <a:extLst>
                  <a:ext uri="{0D108BD9-81ED-4DB2-BD59-A6C34878D82A}">
                    <a16:rowId xmlns:a16="http://schemas.microsoft.com/office/drawing/2014/main" val="3722311206"/>
                  </a:ext>
                </a:extLst>
              </a:tr>
              <a:tr h="105572">
                <a:tc>
                  <a:txBody>
                    <a:bodyPr/>
                    <a:lstStyle/>
                    <a:p>
                      <a:pPr algn="l" fontAlgn="b"/>
                      <a:r>
                        <a:rPr lang="en-US" sz="800" b="0" i="0" u="none" strike="noStrike">
                          <a:solidFill>
                            <a:srgbClr val="000000"/>
                          </a:solidFill>
                          <a:effectLst/>
                          <a:latin typeface="Calibri" panose="020F0502020204030204" pitchFamily="34" charset="0"/>
                        </a:rPr>
                        <a:t>Too busy during the week with work and other commitments. </a:t>
                      </a:r>
                    </a:p>
                  </a:txBody>
                  <a:tcPr marL="1553" marR="1553" marT="1553" marB="0" anchor="b">
                    <a:lnL>
                      <a:noFill/>
                    </a:lnL>
                    <a:lnR>
                      <a:noFill/>
                    </a:lnR>
                    <a:lnT>
                      <a:noFill/>
                    </a:lnT>
                    <a:lnB>
                      <a:noFill/>
                    </a:lnB>
                  </a:tcPr>
                </a:tc>
                <a:extLst>
                  <a:ext uri="{0D108BD9-81ED-4DB2-BD59-A6C34878D82A}">
                    <a16:rowId xmlns:a16="http://schemas.microsoft.com/office/drawing/2014/main" val="3433707252"/>
                  </a:ext>
                </a:extLst>
              </a:tr>
              <a:tr h="33121">
                <a:tc>
                  <a:txBody>
                    <a:bodyPr/>
                    <a:lstStyle/>
                    <a:p>
                      <a:pPr algn="l" fontAlgn="b"/>
                      <a:r>
                        <a:rPr lang="en-US" sz="800" b="0" i="0" u="none" strike="noStrike">
                          <a:solidFill>
                            <a:srgbClr val="000000"/>
                          </a:solidFill>
                          <a:effectLst/>
                          <a:latin typeface="Calibri" panose="020F0502020204030204" pitchFamily="34" charset="0"/>
                        </a:rPr>
                        <a:t>I have standing commitment on Tuesday and Thursday evenings </a:t>
                      </a:r>
                    </a:p>
                  </a:txBody>
                  <a:tcPr marL="1553" marR="1553" marT="1553" marB="0" anchor="b">
                    <a:lnL>
                      <a:noFill/>
                    </a:lnL>
                    <a:lnR>
                      <a:noFill/>
                    </a:lnR>
                    <a:lnT>
                      <a:noFill/>
                    </a:lnT>
                    <a:lnB>
                      <a:noFill/>
                    </a:lnB>
                  </a:tcPr>
                </a:tc>
                <a:extLst>
                  <a:ext uri="{0D108BD9-81ED-4DB2-BD59-A6C34878D82A}">
                    <a16:rowId xmlns:a16="http://schemas.microsoft.com/office/drawing/2014/main" val="679080528"/>
                  </a:ext>
                </a:extLst>
              </a:tr>
              <a:tr h="33121">
                <a:tc>
                  <a:txBody>
                    <a:bodyPr/>
                    <a:lstStyle/>
                    <a:p>
                      <a:pPr algn="l" fontAlgn="b"/>
                      <a:r>
                        <a:rPr lang="en-US" sz="800" b="0" i="0" u="none" strike="noStrike">
                          <a:solidFill>
                            <a:srgbClr val="000000"/>
                          </a:solidFill>
                          <a:effectLst/>
                          <a:latin typeface="Calibri" panose="020F0502020204030204" pitchFamily="34" charset="0"/>
                        </a:rPr>
                        <a:t>I have a conflict appointment on the first Tuesday of the month.</a:t>
                      </a:r>
                    </a:p>
                  </a:txBody>
                  <a:tcPr marL="1553" marR="1553" marT="1553" marB="0" anchor="b">
                    <a:lnL>
                      <a:noFill/>
                    </a:lnL>
                    <a:lnR>
                      <a:noFill/>
                    </a:lnR>
                    <a:lnT>
                      <a:noFill/>
                    </a:lnT>
                    <a:lnB>
                      <a:noFill/>
                    </a:lnB>
                  </a:tcPr>
                </a:tc>
                <a:extLst>
                  <a:ext uri="{0D108BD9-81ED-4DB2-BD59-A6C34878D82A}">
                    <a16:rowId xmlns:a16="http://schemas.microsoft.com/office/drawing/2014/main" val="3489226276"/>
                  </a:ext>
                </a:extLst>
              </a:tr>
              <a:tr h="61170">
                <a:tc>
                  <a:txBody>
                    <a:bodyPr/>
                    <a:lstStyle/>
                    <a:p>
                      <a:pPr algn="l" fontAlgn="b"/>
                      <a:r>
                        <a:rPr lang="en-US" sz="800" b="0" i="0" u="none" strike="noStrike">
                          <a:solidFill>
                            <a:srgbClr val="000000"/>
                          </a:solidFill>
                          <a:effectLst/>
                          <a:latin typeface="Calibri" panose="020F0502020204030204" pitchFamily="34" charset="0"/>
                        </a:rPr>
                        <a:t>No interest in sitting there for an hour for 5-10 min of relevant topics </a:t>
                      </a:r>
                    </a:p>
                  </a:txBody>
                  <a:tcPr marL="1553" marR="1553" marT="1553" marB="0" anchor="b">
                    <a:lnL>
                      <a:noFill/>
                    </a:lnL>
                    <a:lnR>
                      <a:noFill/>
                    </a:lnR>
                    <a:lnT>
                      <a:noFill/>
                    </a:lnT>
                    <a:lnB>
                      <a:noFill/>
                    </a:lnB>
                  </a:tcPr>
                </a:tc>
                <a:extLst>
                  <a:ext uri="{0D108BD9-81ED-4DB2-BD59-A6C34878D82A}">
                    <a16:rowId xmlns:a16="http://schemas.microsoft.com/office/drawing/2014/main" val="3496855230"/>
                  </a:ext>
                </a:extLst>
              </a:tr>
              <a:tr h="61170">
                <a:tc>
                  <a:txBody>
                    <a:bodyPr/>
                    <a:lstStyle/>
                    <a:p>
                      <a:pPr algn="l" fontAlgn="b"/>
                      <a:r>
                        <a:rPr lang="en-US" sz="800" b="0" i="0" u="none" strike="noStrike">
                          <a:solidFill>
                            <a:srgbClr val="000000"/>
                          </a:solidFill>
                          <a:effectLst/>
                          <a:latin typeface="Calibri" panose="020F0502020204030204" pitchFamily="34" charset="0"/>
                        </a:rPr>
                        <a:t>Attended sometimes but now due to our ages we don't go out much at night.</a:t>
                      </a:r>
                    </a:p>
                  </a:txBody>
                  <a:tcPr marL="1553" marR="1553" marT="1553" marB="0" anchor="b">
                    <a:lnL>
                      <a:noFill/>
                    </a:lnL>
                    <a:lnR>
                      <a:noFill/>
                    </a:lnR>
                    <a:lnT>
                      <a:noFill/>
                    </a:lnT>
                    <a:lnB>
                      <a:noFill/>
                    </a:lnB>
                  </a:tcPr>
                </a:tc>
                <a:extLst>
                  <a:ext uri="{0D108BD9-81ED-4DB2-BD59-A6C34878D82A}">
                    <a16:rowId xmlns:a16="http://schemas.microsoft.com/office/drawing/2014/main" val="4244107176"/>
                  </a:ext>
                </a:extLst>
              </a:tr>
              <a:tr h="105572">
                <a:tc>
                  <a:txBody>
                    <a:bodyPr/>
                    <a:lstStyle/>
                    <a:p>
                      <a:pPr algn="l" fontAlgn="b"/>
                      <a:r>
                        <a:rPr lang="en-US" sz="800" b="0" i="0" u="none" strike="noStrike">
                          <a:solidFill>
                            <a:srgbClr val="000000"/>
                          </a:solidFill>
                          <a:effectLst/>
                          <a:latin typeface="Calibri" panose="020F0502020204030204" pitchFamily="34" charset="0"/>
                        </a:rPr>
                        <a:t>I think the GOCC and GOMO are well run and don't require my input.  Taking care of two small children takes up most of my free time.  I did attend a few meetings.</a:t>
                      </a:r>
                    </a:p>
                  </a:txBody>
                  <a:tcPr marL="1553" marR="1553" marT="1553" marB="0" anchor="b">
                    <a:lnL>
                      <a:noFill/>
                    </a:lnL>
                    <a:lnR>
                      <a:noFill/>
                    </a:lnR>
                    <a:lnT>
                      <a:noFill/>
                    </a:lnT>
                    <a:lnB>
                      <a:noFill/>
                    </a:lnB>
                  </a:tcPr>
                </a:tc>
                <a:extLst>
                  <a:ext uri="{0D108BD9-81ED-4DB2-BD59-A6C34878D82A}">
                    <a16:rowId xmlns:a16="http://schemas.microsoft.com/office/drawing/2014/main" val="455922774"/>
                  </a:ext>
                </a:extLst>
              </a:tr>
              <a:tr h="33121">
                <a:tc>
                  <a:txBody>
                    <a:bodyPr/>
                    <a:lstStyle/>
                    <a:p>
                      <a:pPr algn="l" fontAlgn="b"/>
                      <a:r>
                        <a:rPr lang="en-US" sz="800" b="0" i="0" u="none" strike="noStrike">
                          <a:solidFill>
                            <a:srgbClr val="000000"/>
                          </a:solidFill>
                          <a:effectLst/>
                          <a:latin typeface="Calibri" panose="020F0502020204030204" pitchFamily="34" charset="0"/>
                        </a:rPr>
                        <a:t>I have another commitment on Tuesday nights.</a:t>
                      </a:r>
                    </a:p>
                  </a:txBody>
                  <a:tcPr marL="1553" marR="1553" marT="1553" marB="0" anchor="b">
                    <a:lnL>
                      <a:noFill/>
                    </a:lnL>
                    <a:lnR>
                      <a:noFill/>
                    </a:lnR>
                    <a:lnT>
                      <a:noFill/>
                    </a:lnT>
                    <a:lnB>
                      <a:noFill/>
                    </a:lnB>
                  </a:tcPr>
                </a:tc>
                <a:extLst>
                  <a:ext uri="{0D108BD9-81ED-4DB2-BD59-A6C34878D82A}">
                    <a16:rowId xmlns:a16="http://schemas.microsoft.com/office/drawing/2014/main" val="2507359659"/>
                  </a:ext>
                </a:extLst>
              </a:tr>
              <a:tr h="70382">
                <a:tc>
                  <a:txBody>
                    <a:bodyPr/>
                    <a:lstStyle/>
                    <a:p>
                      <a:pPr algn="l" fontAlgn="b"/>
                      <a:r>
                        <a:rPr lang="en-US" sz="800" b="0" i="0" u="none" strike="noStrike">
                          <a:solidFill>
                            <a:srgbClr val="000000"/>
                          </a:solidFill>
                          <a:effectLst/>
                          <a:latin typeface="Calibri" panose="020F0502020204030204" pitchFamily="34" charset="0"/>
                        </a:rPr>
                        <a:t>just lazy and anti-social</a:t>
                      </a:r>
                    </a:p>
                  </a:txBody>
                  <a:tcPr marL="1553" marR="1553" marT="1553" marB="0" anchor="b">
                    <a:lnL>
                      <a:noFill/>
                    </a:lnL>
                    <a:lnR>
                      <a:noFill/>
                    </a:lnR>
                    <a:lnT>
                      <a:noFill/>
                    </a:lnT>
                    <a:lnB>
                      <a:noFill/>
                    </a:lnB>
                  </a:tcPr>
                </a:tc>
                <a:extLst>
                  <a:ext uri="{0D108BD9-81ED-4DB2-BD59-A6C34878D82A}">
                    <a16:rowId xmlns:a16="http://schemas.microsoft.com/office/drawing/2014/main" val="3397569413"/>
                  </a:ext>
                </a:extLst>
              </a:tr>
              <a:tr h="211145">
                <a:tc>
                  <a:txBody>
                    <a:bodyPr/>
                    <a:lstStyle/>
                    <a:p>
                      <a:pPr algn="l" fontAlgn="b"/>
                      <a:r>
                        <a:rPr lang="en-US" sz="800" b="0" i="0" u="none" strike="noStrike">
                          <a:solidFill>
                            <a:srgbClr val="000000"/>
                          </a:solidFill>
                          <a:effectLst/>
                          <a:latin typeface="Calibri" panose="020F0502020204030204" pitchFamily="34" charset="0"/>
                        </a:rPr>
                        <a:t>We used to attend regularly, but stopped when it got so contentious over the deed restrictions debacle. If people can't be made to be civil, I don't need to be there. I'm hoping it's changed, and will give it a try next year.</a:t>
                      </a:r>
                    </a:p>
                  </a:txBody>
                  <a:tcPr marL="1553" marR="1553" marT="1553" marB="0" anchor="b">
                    <a:lnL>
                      <a:noFill/>
                    </a:lnL>
                    <a:lnR>
                      <a:noFill/>
                    </a:lnR>
                    <a:lnT>
                      <a:noFill/>
                    </a:lnT>
                    <a:lnB>
                      <a:noFill/>
                    </a:lnB>
                  </a:tcPr>
                </a:tc>
                <a:extLst>
                  <a:ext uri="{0D108BD9-81ED-4DB2-BD59-A6C34878D82A}">
                    <a16:rowId xmlns:a16="http://schemas.microsoft.com/office/drawing/2014/main" val="3778200533"/>
                  </a:ext>
                </a:extLst>
              </a:tr>
              <a:tr h="33121">
                <a:tc>
                  <a:txBody>
                    <a:bodyPr/>
                    <a:lstStyle/>
                    <a:p>
                      <a:pPr algn="l" fontAlgn="b"/>
                      <a:r>
                        <a:rPr lang="en-US" sz="800" b="0" i="0" u="none" strike="noStrike">
                          <a:solidFill>
                            <a:srgbClr val="000000"/>
                          </a:solidFill>
                          <a:effectLst/>
                          <a:latin typeface="Calibri" panose="020F0502020204030204" pitchFamily="34" charset="0"/>
                        </a:rPr>
                        <a:t>Conflict with other commitments</a:t>
                      </a:r>
                    </a:p>
                  </a:txBody>
                  <a:tcPr marL="1553" marR="1553" marT="1553" marB="0" anchor="b">
                    <a:lnL>
                      <a:noFill/>
                    </a:lnL>
                    <a:lnR>
                      <a:noFill/>
                    </a:lnR>
                    <a:lnT>
                      <a:noFill/>
                    </a:lnT>
                    <a:lnB>
                      <a:noFill/>
                    </a:lnB>
                  </a:tcPr>
                </a:tc>
                <a:extLst>
                  <a:ext uri="{0D108BD9-81ED-4DB2-BD59-A6C34878D82A}">
                    <a16:rowId xmlns:a16="http://schemas.microsoft.com/office/drawing/2014/main" val="4163364191"/>
                  </a:ext>
                </a:extLst>
              </a:tr>
              <a:tr h="70382">
                <a:tc>
                  <a:txBody>
                    <a:bodyPr/>
                    <a:lstStyle/>
                    <a:p>
                      <a:pPr algn="l" fontAlgn="b"/>
                      <a:r>
                        <a:rPr lang="en-US" sz="800" b="0" i="0" u="none" strike="noStrike">
                          <a:solidFill>
                            <a:srgbClr val="000000"/>
                          </a:solidFill>
                          <a:effectLst/>
                          <a:latin typeface="Calibri" panose="020F0502020204030204" pitchFamily="34" charset="0"/>
                        </a:rPr>
                        <a:t>week nights are difficult with school aged children</a:t>
                      </a:r>
                    </a:p>
                  </a:txBody>
                  <a:tcPr marL="1553" marR="1553" marT="1553" marB="0" anchor="b">
                    <a:lnL>
                      <a:noFill/>
                    </a:lnL>
                    <a:lnR>
                      <a:noFill/>
                    </a:lnR>
                    <a:lnT>
                      <a:noFill/>
                    </a:lnT>
                    <a:lnB>
                      <a:noFill/>
                    </a:lnB>
                  </a:tcPr>
                </a:tc>
                <a:extLst>
                  <a:ext uri="{0D108BD9-81ED-4DB2-BD59-A6C34878D82A}">
                    <a16:rowId xmlns:a16="http://schemas.microsoft.com/office/drawing/2014/main" val="3845859819"/>
                  </a:ext>
                </a:extLst>
              </a:tr>
              <a:tr h="61170">
                <a:tc>
                  <a:txBody>
                    <a:bodyPr/>
                    <a:lstStyle/>
                    <a:p>
                      <a:pPr algn="l" fontAlgn="b"/>
                      <a:r>
                        <a:rPr lang="en-US" sz="800" b="0" i="0" u="none" strike="noStrike">
                          <a:solidFill>
                            <a:srgbClr val="000000"/>
                          </a:solidFill>
                          <a:effectLst/>
                          <a:latin typeface="Calibri" panose="020F0502020204030204" pitchFamily="34" charset="0"/>
                        </a:rPr>
                        <a:t>I have small children and the meetings are during their dinner/bedtime.</a:t>
                      </a:r>
                    </a:p>
                  </a:txBody>
                  <a:tcPr marL="1553" marR="1553" marT="1553" marB="0" anchor="b">
                    <a:lnL>
                      <a:noFill/>
                    </a:lnL>
                    <a:lnR>
                      <a:noFill/>
                    </a:lnR>
                    <a:lnT>
                      <a:noFill/>
                    </a:lnT>
                    <a:lnB>
                      <a:noFill/>
                    </a:lnB>
                  </a:tcPr>
                </a:tc>
                <a:extLst>
                  <a:ext uri="{0D108BD9-81ED-4DB2-BD59-A6C34878D82A}">
                    <a16:rowId xmlns:a16="http://schemas.microsoft.com/office/drawing/2014/main" val="2251723180"/>
                  </a:ext>
                </a:extLst>
              </a:tr>
              <a:tr h="70382">
                <a:tc>
                  <a:txBody>
                    <a:bodyPr/>
                    <a:lstStyle/>
                    <a:p>
                      <a:pPr algn="l" fontAlgn="b"/>
                      <a:r>
                        <a:rPr lang="en-US" sz="800" b="0" i="0" u="none" strike="noStrike">
                          <a:solidFill>
                            <a:srgbClr val="000000"/>
                          </a:solidFill>
                          <a:effectLst/>
                          <a:latin typeface="Calibri" panose="020F0502020204030204" pitchFamily="34" charset="0"/>
                        </a:rPr>
                        <a:t>I travel for work and normally out of town. </a:t>
                      </a:r>
                    </a:p>
                  </a:txBody>
                  <a:tcPr marL="1553" marR="1553" marT="1553" marB="0" anchor="b">
                    <a:lnL>
                      <a:noFill/>
                    </a:lnL>
                    <a:lnR>
                      <a:noFill/>
                    </a:lnR>
                    <a:lnT>
                      <a:noFill/>
                    </a:lnT>
                    <a:lnB>
                      <a:noFill/>
                    </a:lnB>
                  </a:tcPr>
                </a:tc>
                <a:extLst>
                  <a:ext uri="{0D108BD9-81ED-4DB2-BD59-A6C34878D82A}">
                    <a16:rowId xmlns:a16="http://schemas.microsoft.com/office/drawing/2014/main" val="2086014435"/>
                  </a:ext>
                </a:extLst>
              </a:tr>
              <a:tr h="35191">
                <a:tc>
                  <a:txBody>
                    <a:bodyPr/>
                    <a:lstStyle/>
                    <a:p>
                      <a:pPr algn="l" fontAlgn="b"/>
                      <a:r>
                        <a:rPr lang="en-US" sz="800" b="0" i="0" u="none" strike="noStrike">
                          <a:solidFill>
                            <a:srgbClr val="000000"/>
                          </a:solidFill>
                          <a:effectLst/>
                          <a:latin typeface="Calibri" panose="020F0502020204030204" pitchFamily="34" charset="0"/>
                        </a:rPr>
                        <a:t>Attend occasionally. Often busy in evenings </a:t>
                      </a:r>
                    </a:p>
                  </a:txBody>
                  <a:tcPr marL="1553" marR="1553" marT="1553" marB="0" anchor="b">
                    <a:lnL>
                      <a:noFill/>
                    </a:lnL>
                    <a:lnR>
                      <a:noFill/>
                    </a:lnR>
                    <a:lnT>
                      <a:noFill/>
                    </a:lnT>
                    <a:lnB>
                      <a:noFill/>
                    </a:lnB>
                  </a:tcPr>
                </a:tc>
                <a:extLst>
                  <a:ext uri="{0D108BD9-81ED-4DB2-BD59-A6C34878D82A}">
                    <a16:rowId xmlns:a16="http://schemas.microsoft.com/office/drawing/2014/main" val="721118808"/>
                  </a:ext>
                </a:extLst>
              </a:tr>
              <a:tr h="211145">
                <a:tc>
                  <a:txBody>
                    <a:bodyPr/>
                    <a:lstStyle/>
                    <a:p>
                      <a:pPr algn="l" fontAlgn="b"/>
                      <a:r>
                        <a:rPr lang="en-US" sz="800" b="0" i="0" u="none" strike="noStrike">
                          <a:solidFill>
                            <a:srgbClr val="000000"/>
                          </a:solidFill>
                          <a:effectLst/>
                          <a:latin typeface="Calibri" panose="020F0502020204030204" pitchFamily="34" charset="0"/>
                        </a:rPr>
                        <a:t>Because certain members of CC were very hostile towards us. </a:t>
                      </a:r>
                    </a:p>
                  </a:txBody>
                  <a:tcPr marL="1553" marR="1553" marT="1553" marB="0" anchor="b">
                    <a:lnL>
                      <a:noFill/>
                    </a:lnL>
                    <a:lnR>
                      <a:noFill/>
                    </a:lnR>
                    <a:lnT>
                      <a:noFill/>
                    </a:lnT>
                    <a:lnB>
                      <a:noFill/>
                    </a:lnB>
                  </a:tcPr>
                </a:tc>
                <a:extLst>
                  <a:ext uri="{0D108BD9-81ED-4DB2-BD59-A6C34878D82A}">
                    <a16:rowId xmlns:a16="http://schemas.microsoft.com/office/drawing/2014/main" val="2646678152"/>
                  </a:ext>
                </a:extLst>
              </a:tr>
              <a:tr h="150596">
                <a:tc>
                  <a:txBody>
                    <a:bodyPr/>
                    <a:lstStyle/>
                    <a:p>
                      <a:pPr algn="l" fontAlgn="b"/>
                      <a:r>
                        <a:rPr lang="en-US" sz="800" b="0" i="0" u="none" strike="noStrike">
                          <a:solidFill>
                            <a:srgbClr val="000000"/>
                          </a:solidFill>
                          <a:effectLst/>
                          <a:latin typeface="Calibri" panose="020F0502020204030204" pitchFamily="34" charset="0"/>
                        </a:rPr>
                        <a:t>Lost interest after the meeting where the Wine Walk was discussed and it was allowed and supported by GOCC to discriminate against a resident by no longer saying the WW was GOCC sponsored, but a private event,  all to not allow a particular resident to participate. I decided that day I wanted nothing to do with the GOCC.</a:t>
                      </a:r>
                    </a:p>
                  </a:txBody>
                  <a:tcPr marL="1553" marR="1553" marT="1553" marB="0" anchor="b">
                    <a:lnL>
                      <a:noFill/>
                    </a:lnL>
                    <a:lnR>
                      <a:noFill/>
                    </a:lnR>
                    <a:lnT>
                      <a:noFill/>
                    </a:lnT>
                    <a:lnB>
                      <a:noFill/>
                    </a:lnB>
                  </a:tcPr>
                </a:tc>
                <a:extLst>
                  <a:ext uri="{0D108BD9-81ED-4DB2-BD59-A6C34878D82A}">
                    <a16:rowId xmlns:a16="http://schemas.microsoft.com/office/drawing/2014/main" val="3874620668"/>
                  </a:ext>
                </a:extLst>
              </a:tr>
              <a:tr h="35191">
                <a:tc>
                  <a:txBody>
                    <a:bodyPr/>
                    <a:lstStyle/>
                    <a:p>
                      <a:pPr algn="l" fontAlgn="b"/>
                      <a:r>
                        <a:rPr lang="en-US" sz="800" b="0" i="0" u="none" strike="noStrike">
                          <a:solidFill>
                            <a:srgbClr val="000000"/>
                          </a:solidFill>
                          <a:effectLst/>
                          <a:latin typeface="Calibri" panose="020F0502020204030204" pitchFamily="34" charset="0"/>
                        </a:rPr>
                        <a:t>Will plan to attend more meetings</a:t>
                      </a:r>
                    </a:p>
                  </a:txBody>
                  <a:tcPr marL="1553" marR="1553" marT="1553" marB="0" anchor="b">
                    <a:lnL>
                      <a:noFill/>
                    </a:lnL>
                    <a:lnR>
                      <a:noFill/>
                    </a:lnR>
                    <a:lnT>
                      <a:noFill/>
                    </a:lnT>
                    <a:lnB>
                      <a:noFill/>
                    </a:lnB>
                  </a:tcPr>
                </a:tc>
                <a:extLst>
                  <a:ext uri="{0D108BD9-81ED-4DB2-BD59-A6C34878D82A}">
                    <a16:rowId xmlns:a16="http://schemas.microsoft.com/office/drawing/2014/main" val="2450079585"/>
                  </a:ext>
                </a:extLst>
              </a:tr>
              <a:tr h="35191">
                <a:tc>
                  <a:txBody>
                    <a:bodyPr/>
                    <a:lstStyle/>
                    <a:p>
                      <a:pPr algn="l" fontAlgn="b"/>
                      <a:r>
                        <a:rPr lang="en-US" sz="800" b="0" i="0" u="none" strike="noStrike">
                          <a:solidFill>
                            <a:srgbClr val="000000"/>
                          </a:solidFill>
                          <a:effectLst/>
                          <a:latin typeface="Calibri" panose="020F0502020204030204" pitchFamily="34" charset="0"/>
                        </a:rPr>
                        <a:t>Single parent / times are difficult </a:t>
                      </a:r>
                    </a:p>
                  </a:txBody>
                  <a:tcPr marL="1553" marR="1553" marT="1553" marB="0" anchor="b">
                    <a:lnL>
                      <a:noFill/>
                    </a:lnL>
                    <a:lnR>
                      <a:noFill/>
                    </a:lnR>
                    <a:lnT>
                      <a:noFill/>
                    </a:lnT>
                    <a:lnB>
                      <a:noFill/>
                    </a:lnB>
                  </a:tcPr>
                </a:tc>
                <a:extLst>
                  <a:ext uri="{0D108BD9-81ED-4DB2-BD59-A6C34878D82A}">
                    <a16:rowId xmlns:a16="http://schemas.microsoft.com/office/drawing/2014/main" val="194261157"/>
                  </a:ext>
                </a:extLst>
              </a:tr>
              <a:tr h="211145">
                <a:tc>
                  <a:txBody>
                    <a:bodyPr/>
                    <a:lstStyle/>
                    <a:p>
                      <a:pPr algn="l" fontAlgn="b"/>
                      <a:r>
                        <a:rPr lang="en-US" sz="800" b="0" i="0" u="none" strike="noStrike">
                          <a:solidFill>
                            <a:srgbClr val="000000"/>
                          </a:solidFill>
                          <a:effectLst/>
                          <a:latin typeface="Calibri" panose="020F0502020204030204" pitchFamily="34" charset="0"/>
                        </a:rPr>
                        <a:t>I‚Äôve attended one meeting in the capacity of a court appointed member of the creditors committee in the Gomo bankruptcy and was appalled at the childish and disrespectful behavior of many of the civic club members who had no history with me personally - I found the organization to demonstrate an unwelcoming, prejudiced and sophomoric culture </a:t>
                      </a:r>
                    </a:p>
                  </a:txBody>
                  <a:tcPr marL="1553" marR="1553" marT="1553" marB="0" anchor="b">
                    <a:lnL>
                      <a:noFill/>
                    </a:lnL>
                    <a:lnR>
                      <a:noFill/>
                    </a:lnR>
                    <a:lnT>
                      <a:noFill/>
                    </a:lnT>
                    <a:lnB>
                      <a:noFill/>
                    </a:lnB>
                  </a:tcPr>
                </a:tc>
                <a:extLst>
                  <a:ext uri="{0D108BD9-81ED-4DB2-BD59-A6C34878D82A}">
                    <a16:rowId xmlns:a16="http://schemas.microsoft.com/office/drawing/2014/main" val="3686659001"/>
                  </a:ext>
                </a:extLst>
              </a:tr>
              <a:tr h="35191">
                <a:tc>
                  <a:txBody>
                    <a:bodyPr/>
                    <a:lstStyle/>
                    <a:p>
                      <a:pPr algn="l" fontAlgn="b"/>
                      <a:r>
                        <a:rPr lang="en-US" sz="800" b="0" i="0" u="none" strike="noStrike">
                          <a:solidFill>
                            <a:srgbClr val="000000"/>
                          </a:solidFill>
                          <a:effectLst/>
                          <a:latin typeface="Calibri" panose="020F0502020204030204" pitchFamily="34" charset="0"/>
                        </a:rPr>
                        <a:t>I am not interested in attending right now.</a:t>
                      </a:r>
                    </a:p>
                  </a:txBody>
                  <a:tcPr marL="1553" marR="1553" marT="1553" marB="0" anchor="b">
                    <a:lnL>
                      <a:noFill/>
                    </a:lnL>
                    <a:lnR>
                      <a:noFill/>
                    </a:lnR>
                    <a:lnT>
                      <a:noFill/>
                    </a:lnT>
                    <a:lnB>
                      <a:noFill/>
                    </a:lnB>
                  </a:tcPr>
                </a:tc>
                <a:extLst>
                  <a:ext uri="{0D108BD9-81ED-4DB2-BD59-A6C34878D82A}">
                    <a16:rowId xmlns:a16="http://schemas.microsoft.com/office/drawing/2014/main" val="2774598857"/>
                  </a:ext>
                </a:extLst>
              </a:tr>
              <a:tr h="70382">
                <a:tc>
                  <a:txBody>
                    <a:bodyPr/>
                    <a:lstStyle/>
                    <a:p>
                      <a:pPr algn="l" fontAlgn="b"/>
                      <a:r>
                        <a:rPr lang="en-US" sz="800" b="0" i="0" u="none" strike="noStrike">
                          <a:solidFill>
                            <a:srgbClr val="000000"/>
                          </a:solidFill>
                          <a:effectLst/>
                          <a:latin typeface="Calibri" panose="020F0502020204030204" pitchFamily="34" charset="0"/>
                        </a:rPr>
                        <a:t>I am Zoomed out</a:t>
                      </a:r>
                    </a:p>
                  </a:txBody>
                  <a:tcPr marL="1553" marR="1553" marT="1553" marB="0" anchor="b">
                    <a:lnL>
                      <a:noFill/>
                    </a:lnL>
                    <a:lnR>
                      <a:noFill/>
                    </a:lnR>
                    <a:lnT>
                      <a:noFill/>
                    </a:lnT>
                    <a:lnB>
                      <a:noFill/>
                    </a:lnB>
                  </a:tcPr>
                </a:tc>
                <a:extLst>
                  <a:ext uri="{0D108BD9-81ED-4DB2-BD59-A6C34878D82A}">
                    <a16:rowId xmlns:a16="http://schemas.microsoft.com/office/drawing/2014/main" val="1174006599"/>
                  </a:ext>
                </a:extLst>
              </a:tr>
              <a:tr h="33121">
                <a:tc>
                  <a:txBody>
                    <a:bodyPr/>
                    <a:lstStyle/>
                    <a:p>
                      <a:pPr algn="l" fontAlgn="b"/>
                      <a:r>
                        <a:rPr lang="en-US" sz="800" b="0" i="0" u="none" strike="noStrike">
                          <a:solidFill>
                            <a:srgbClr val="000000"/>
                          </a:solidFill>
                          <a:effectLst/>
                          <a:latin typeface="Calibri" panose="020F0502020204030204" pitchFamily="34" charset="0"/>
                        </a:rPr>
                        <a:t>Too busy, forget to put it on the calendar</a:t>
                      </a:r>
                    </a:p>
                  </a:txBody>
                  <a:tcPr marL="1553" marR="1553" marT="1553" marB="0" anchor="b">
                    <a:lnL>
                      <a:noFill/>
                    </a:lnL>
                    <a:lnR>
                      <a:noFill/>
                    </a:lnR>
                    <a:lnT>
                      <a:noFill/>
                    </a:lnT>
                    <a:lnB>
                      <a:noFill/>
                    </a:lnB>
                  </a:tcPr>
                </a:tc>
                <a:extLst>
                  <a:ext uri="{0D108BD9-81ED-4DB2-BD59-A6C34878D82A}">
                    <a16:rowId xmlns:a16="http://schemas.microsoft.com/office/drawing/2014/main" val="2491359769"/>
                  </a:ext>
                </a:extLst>
              </a:tr>
              <a:tr h="140763">
                <a:tc>
                  <a:txBody>
                    <a:bodyPr/>
                    <a:lstStyle/>
                    <a:p>
                      <a:pPr algn="l" fontAlgn="b"/>
                      <a:r>
                        <a:rPr lang="en-US" sz="800" b="0" i="0" u="none" strike="noStrike">
                          <a:solidFill>
                            <a:srgbClr val="000000"/>
                          </a:solidFill>
                          <a:effectLst/>
                          <a:latin typeface="Calibri" panose="020F0502020204030204" pitchFamily="34" charset="0"/>
                        </a:rPr>
                        <a:t>Don't remember that it is happening.  Also have had standing Tuesday evening commitments in the past.</a:t>
                      </a:r>
                    </a:p>
                  </a:txBody>
                  <a:tcPr marL="1553" marR="1553" marT="1553" marB="0" anchor="b">
                    <a:lnL>
                      <a:noFill/>
                    </a:lnL>
                    <a:lnR>
                      <a:noFill/>
                    </a:lnR>
                    <a:lnT>
                      <a:noFill/>
                    </a:lnT>
                    <a:lnB>
                      <a:noFill/>
                    </a:lnB>
                  </a:tcPr>
                </a:tc>
                <a:extLst>
                  <a:ext uri="{0D108BD9-81ED-4DB2-BD59-A6C34878D82A}">
                    <a16:rowId xmlns:a16="http://schemas.microsoft.com/office/drawing/2014/main" val="1827221715"/>
                  </a:ext>
                </a:extLst>
              </a:tr>
              <a:tr h="33121">
                <a:tc>
                  <a:txBody>
                    <a:bodyPr/>
                    <a:lstStyle/>
                    <a:p>
                      <a:pPr algn="l" fontAlgn="b"/>
                      <a:r>
                        <a:rPr lang="en-US" sz="800" b="0" i="0" u="none" strike="noStrike">
                          <a:solidFill>
                            <a:srgbClr val="000000"/>
                          </a:solidFill>
                          <a:effectLst/>
                          <a:latin typeface="Calibri" panose="020F0502020204030204" pitchFamily="34" charset="0"/>
                        </a:rPr>
                        <a:t>I am not "a meeting type" person</a:t>
                      </a:r>
                    </a:p>
                  </a:txBody>
                  <a:tcPr marL="1553" marR="1553" marT="1553" marB="0" anchor="b">
                    <a:lnL>
                      <a:noFill/>
                    </a:lnL>
                    <a:lnR>
                      <a:noFill/>
                    </a:lnR>
                    <a:lnT>
                      <a:noFill/>
                    </a:lnT>
                    <a:lnB>
                      <a:noFill/>
                    </a:lnB>
                  </a:tcPr>
                </a:tc>
                <a:extLst>
                  <a:ext uri="{0D108BD9-81ED-4DB2-BD59-A6C34878D82A}">
                    <a16:rowId xmlns:a16="http://schemas.microsoft.com/office/drawing/2014/main" val="498890025"/>
                  </a:ext>
                </a:extLst>
              </a:tr>
              <a:tr h="70382">
                <a:tc>
                  <a:txBody>
                    <a:bodyPr/>
                    <a:lstStyle/>
                    <a:p>
                      <a:pPr algn="l" fontAlgn="b"/>
                      <a:r>
                        <a:rPr lang="en-US" sz="800" b="0" i="0" u="none" strike="noStrike">
                          <a:solidFill>
                            <a:srgbClr val="000000"/>
                          </a:solidFill>
                          <a:effectLst/>
                          <a:latin typeface="Calibri" panose="020F0502020204030204" pitchFamily="34" charset="0"/>
                        </a:rPr>
                        <a:t>Not sure a lot gets done. Wld rather receive emails   </a:t>
                      </a:r>
                    </a:p>
                  </a:txBody>
                  <a:tcPr marL="1553" marR="1553" marT="1553" marB="0" anchor="b">
                    <a:lnL>
                      <a:noFill/>
                    </a:lnL>
                    <a:lnR>
                      <a:noFill/>
                    </a:lnR>
                    <a:lnT>
                      <a:noFill/>
                    </a:lnT>
                    <a:lnB>
                      <a:noFill/>
                    </a:lnB>
                  </a:tcPr>
                </a:tc>
                <a:extLst>
                  <a:ext uri="{0D108BD9-81ED-4DB2-BD59-A6C34878D82A}">
                    <a16:rowId xmlns:a16="http://schemas.microsoft.com/office/drawing/2014/main" val="3410774548"/>
                  </a:ext>
                </a:extLst>
              </a:tr>
              <a:tr h="33121">
                <a:tc>
                  <a:txBody>
                    <a:bodyPr/>
                    <a:lstStyle/>
                    <a:p>
                      <a:pPr algn="l" fontAlgn="b"/>
                      <a:r>
                        <a:rPr lang="en-US" sz="800" b="0" i="0" u="none" strike="noStrike">
                          <a:solidFill>
                            <a:srgbClr val="000000"/>
                          </a:solidFill>
                          <a:effectLst/>
                          <a:latin typeface="Calibri" panose="020F0502020204030204" pitchFamily="34" charset="0"/>
                        </a:rPr>
                        <a:t>I usually forget to log in via Zoom</a:t>
                      </a:r>
                    </a:p>
                  </a:txBody>
                  <a:tcPr marL="1553" marR="1553" marT="1553" marB="0" anchor="b">
                    <a:lnL>
                      <a:noFill/>
                    </a:lnL>
                    <a:lnR>
                      <a:noFill/>
                    </a:lnR>
                    <a:lnT>
                      <a:noFill/>
                    </a:lnT>
                    <a:lnB>
                      <a:noFill/>
                    </a:lnB>
                  </a:tcPr>
                </a:tc>
                <a:extLst>
                  <a:ext uri="{0D108BD9-81ED-4DB2-BD59-A6C34878D82A}">
                    <a16:rowId xmlns:a16="http://schemas.microsoft.com/office/drawing/2014/main" val="3191620372"/>
                  </a:ext>
                </a:extLst>
              </a:tr>
              <a:tr h="33121">
                <a:tc>
                  <a:txBody>
                    <a:bodyPr/>
                    <a:lstStyle/>
                    <a:p>
                      <a:pPr algn="l" fontAlgn="b"/>
                      <a:r>
                        <a:rPr lang="en-US" sz="800" b="0" i="0" u="none" strike="noStrike">
                          <a:solidFill>
                            <a:srgbClr val="000000"/>
                          </a:solidFill>
                          <a:effectLst/>
                          <a:latin typeface="Calibri" panose="020F0502020204030204" pitchFamily="34" charset="0"/>
                        </a:rPr>
                        <a:t>No driving after dark. </a:t>
                      </a:r>
                    </a:p>
                  </a:txBody>
                  <a:tcPr marL="1553" marR="1553" marT="1553" marB="0" anchor="b">
                    <a:lnL>
                      <a:noFill/>
                    </a:lnL>
                    <a:lnR>
                      <a:noFill/>
                    </a:lnR>
                    <a:lnT>
                      <a:noFill/>
                    </a:lnT>
                    <a:lnB>
                      <a:noFill/>
                    </a:lnB>
                  </a:tcPr>
                </a:tc>
                <a:extLst>
                  <a:ext uri="{0D108BD9-81ED-4DB2-BD59-A6C34878D82A}">
                    <a16:rowId xmlns:a16="http://schemas.microsoft.com/office/drawing/2014/main" val="1257699762"/>
                  </a:ext>
                </a:extLst>
              </a:tr>
              <a:tr h="70382">
                <a:tc>
                  <a:txBody>
                    <a:bodyPr/>
                    <a:lstStyle/>
                    <a:p>
                      <a:pPr algn="l" fontAlgn="b"/>
                      <a:r>
                        <a:rPr lang="en-US" sz="800" b="0" i="0" u="none" strike="noStrike">
                          <a:solidFill>
                            <a:srgbClr val="000000"/>
                          </a:solidFill>
                          <a:effectLst/>
                          <a:latin typeface="Calibri" panose="020F0502020204030204" pitchFamily="34" charset="0"/>
                        </a:rPr>
                        <a:t>We moved here shortly before the pandemic, so I haven‚Äôt attended. </a:t>
                      </a:r>
                    </a:p>
                  </a:txBody>
                  <a:tcPr marL="1553" marR="1553" marT="1553" marB="0" anchor="b">
                    <a:lnL>
                      <a:noFill/>
                    </a:lnL>
                    <a:lnR>
                      <a:noFill/>
                    </a:lnR>
                    <a:lnT>
                      <a:noFill/>
                    </a:lnT>
                    <a:lnB>
                      <a:noFill/>
                    </a:lnB>
                  </a:tcPr>
                </a:tc>
                <a:extLst>
                  <a:ext uri="{0D108BD9-81ED-4DB2-BD59-A6C34878D82A}">
                    <a16:rowId xmlns:a16="http://schemas.microsoft.com/office/drawing/2014/main" val="298225244"/>
                  </a:ext>
                </a:extLst>
              </a:tr>
              <a:tr h="33121">
                <a:tc>
                  <a:txBody>
                    <a:bodyPr/>
                    <a:lstStyle/>
                    <a:p>
                      <a:pPr algn="l" fontAlgn="b"/>
                      <a:r>
                        <a:rPr lang="en-US" sz="800" b="0" i="0" u="none" strike="noStrike">
                          <a:solidFill>
                            <a:srgbClr val="000000"/>
                          </a:solidFill>
                          <a:effectLst/>
                          <a:latin typeface="Calibri" panose="020F0502020204030204" pitchFamily="34" charset="0"/>
                        </a:rPr>
                        <a:t>Always get the Gazette too late to plan attendance. </a:t>
                      </a:r>
                    </a:p>
                  </a:txBody>
                  <a:tcPr marL="1553" marR="1553" marT="1553" marB="0" anchor="b">
                    <a:lnL>
                      <a:noFill/>
                    </a:lnL>
                    <a:lnR>
                      <a:noFill/>
                    </a:lnR>
                    <a:lnT>
                      <a:noFill/>
                    </a:lnT>
                    <a:lnB>
                      <a:noFill/>
                    </a:lnB>
                  </a:tcPr>
                </a:tc>
                <a:extLst>
                  <a:ext uri="{0D108BD9-81ED-4DB2-BD59-A6C34878D82A}">
                    <a16:rowId xmlns:a16="http://schemas.microsoft.com/office/drawing/2014/main" val="511251142"/>
                  </a:ext>
                </a:extLst>
              </a:tr>
              <a:tr h="35191">
                <a:tc>
                  <a:txBody>
                    <a:bodyPr/>
                    <a:lstStyle/>
                    <a:p>
                      <a:pPr algn="l" fontAlgn="b"/>
                      <a:r>
                        <a:rPr lang="en-US" sz="800" b="0" i="0" u="none" strike="noStrike">
                          <a:solidFill>
                            <a:srgbClr val="000000"/>
                          </a:solidFill>
                          <a:effectLst/>
                          <a:latin typeface="Calibri" panose="020F0502020204030204" pitchFamily="34" charset="0"/>
                        </a:rPr>
                        <a:t>Work, illness</a:t>
                      </a:r>
                    </a:p>
                  </a:txBody>
                  <a:tcPr marL="1553" marR="1553" marT="1553" marB="0" anchor="b">
                    <a:lnL>
                      <a:noFill/>
                    </a:lnL>
                    <a:lnR>
                      <a:noFill/>
                    </a:lnR>
                    <a:lnT>
                      <a:noFill/>
                    </a:lnT>
                    <a:lnB>
                      <a:noFill/>
                    </a:lnB>
                  </a:tcPr>
                </a:tc>
                <a:extLst>
                  <a:ext uri="{0D108BD9-81ED-4DB2-BD59-A6C34878D82A}">
                    <a16:rowId xmlns:a16="http://schemas.microsoft.com/office/drawing/2014/main" val="2674928419"/>
                  </a:ext>
                </a:extLst>
              </a:tr>
              <a:tr h="35191">
                <a:tc>
                  <a:txBody>
                    <a:bodyPr/>
                    <a:lstStyle/>
                    <a:p>
                      <a:pPr algn="l" fontAlgn="b"/>
                      <a:r>
                        <a:rPr lang="en-US" sz="800" b="0" i="0" u="none" strike="noStrike">
                          <a:solidFill>
                            <a:srgbClr val="000000"/>
                          </a:solidFill>
                          <a:effectLst/>
                          <a:latin typeface="Calibri" panose="020F0502020204030204" pitchFamily="34" charset="0"/>
                        </a:rPr>
                        <a:t>I'm often engaged in other activities.</a:t>
                      </a:r>
                    </a:p>
                  </a:txBody>
                  <a:tcPr marL="1553" marR="1553" marT="1553" marB="0" anchor="b">
                    <a:lnL>
                      <a:noFill/>
                    </a:lnL>
                    <a:lnR>
                      <a:noFill/>
                    </a:lnR>
                    <a:lnT>
                      <a:noFill/>
                    </a:lnT>
                    <a:lnB>
                      <a:noFill/>
                    </a:lnB>
                  </a:tcPr>
                </a:tc>
                <a:extLst>
                  <a:ext uri="{0D108BD9-81ED-4DB2-BD59-A6C34878D82A}">
                    <a16:rowId xmlns:a16="http://schemas.microsoft.com/office/drawing/2014/main" val="2722238138"/>
                  </a:ext>
                </a:extLst>
              </a:tr>
              <a:tr h="33121">
                <a:tc>
                  <a:txBody>
                    <a:bodyPr/>
                    <a:lstStyle/>
                    <a:p>
                      <a:pPr algn="l" fontAlgn="b"/>
                      <a:r>
                        <a:rPr lang="en-US" sz="800" b="0" i="0" u="none" strike="noStrike">
                          <a:solidFill>
                            <a:srgbClr val="000000"/>
                          </a:solidFill>
                          <a:effectLst/>
                          <a:latin typeface="Calibri" panose="020F0502020204030204" pitchFamily="34" charset="0"/>
                        </a:rPr>
                        <a:t>Work 12 hour/ day, tired</a:t>
                      </a:r>
                    </a:p>
                  </a:txBody>
                  <a:tcPr marL="1553" marR="1553" marT="1553" marB="0" anchor="b">
                    <a:lnL>
                      <a:noFill/>
                    </a:lnL>
                    <a:lnR>
                      <a:noFill/>
                    </a:lnR>
                    <a:lnT>
                      <a:noFill/>
                    </a:lnT>
                    <a:lnB>
                      <a:noFill/>
                    </a:lnB>
                  </a:tcPr>
                </a:tc>
                <a:extLst>
                  <a:ext uri="{0D108BD9-81ED-4DB2-BD59-A6C34878D82A}">
                    <a16:rowId xmlns:a16="http://schemas.microsoft.com/office/drawing/2014/main" val="2377477558"/>
                  </a:ext>
                </a:extLst>
              </a:tr>
              <a:tr h="61170">
                <a:tc>
                  <a:txBody>
                    <a:bodyPr/>
                    <a:lstStyle/>
                    <a:p>
                      <a:pPr algn="l" fontAlgn="b"/>
                      <a:r>
                        <a:rPr lang="en-US" sz="800" b="0" i="0" u="none" strike="noStrike">
                          <a:solidFill>
                            <a:srgbClr val="000000"/>
                          </a:solidFill>
                          <a:effectLst/>
                          <a:latin typeface="Calibri" panose="020F0502020204030204" pitchFamily="34" charset="0"/>
                        </a:rPr>
                        <a:t>Same folks from the failed organization overpowering meetings.  Not much interest in fixing what‚Äôs broken.</a:t>
                      </a:r>
                    </a:p>
                  </a:txBody>
                  <a:tcPr marL="1553" marR="1553" marT="1553" marB="0" anchor="b">
                    <a:lnL>
                      <a:noFill/>
                    </a:lnL>
                    <a:lnR>
                      <a:noFill/>
                    </a:lnR>
                    <a:lnT>
                      <a:noFill/>
                    </a:lnT>
                    <a:lnB>
                      <a:noFill/>
                    </a:lnB>
                  </a:tcPr>
                </a:tc>
                <a:extLst>
                  <a:ext uri="{0D108BD9-81ED-4DB2-BD59-A6C34878D82A}">
                    <a16:rowId xmlns:a16="http://schemas.microsoft.com/office/drawing/2014/main" val="2504021853"/>
                  </a:ext>
                </a:extLst>
              </a:tr>
              <a:tr h="35191">
                <a:tc>
                  <a:txBody>
                    <a:bodyPr/>
                    <a:lstStyle/>
                    <a:p>
                      <a:pPr algn="l" fontAlgn="b"/>
                      <a:r>
                        <a:rPr lang="en-US" sz="800" b="0" i="0" u="none" strike="noStrike">
                          <a:solidFill>
                            <a:srgbClr val="000000"/>
                          </a:solidFill>
                          <a:effectLst/>
                          <a:latin typeface="Calibri" panose="020F0502020204030204" pitchFamily="34" charset="0"/>
                        </a:rPr>
                        <a:t>I usually have a conflict or don‚Äôt want to pay for babysitting</a:t>
                      </a:r>
                    </a:p>
                  </a:txBody>
                  <a:tcPr marL="1553" marR="1553" marT="1553" marB="0" anchor="b">
                    <a:lnL>
                      <a:noFill/>
                    </a:lnL>
                    <a:lnR>
                      <a:noFill/>
                    </a:lnR>
                    <a:lnT>
                      <a:noFill/>
                    </a:lnT>
                    <a:lnB>
                      <a:noFill/>
                    </a:lnB>
                  </a:tcPr>
                </a:tc>
                <a:extLst>
                  <a:ext uri="{0D108BD9-81ED-4DB2-BD59-A6C34878D82A}">
                    <a16:rowId xmlns:a16="http://schemas.microsoft.com/office/drawing/2014/main" val="759175828"/>
                  </a:ext>
                </a:extLst>
              </a:tr>
              <a:tr h="70382">
                <a:tc>
                  <a:txBody>
                    <a:bodyPr/>
                    <a:lstStyle/>
                    <a:p>
                      <a:pPr algn="l" fontAlgn="b"/>
                      <a:r>
                        <a:rPr lang="en-US" sz="800" b="0" i="0" u="none" strike="noStrike">
                          <a:solidFill>
                            <a:srgbClr val="000000"/>
                          </a:solidFill>
                          <a:effectLst/>
                          <a:latin typeface="Calibri" panose="020F0502020204030204" pitchFamily="34" charset="0"/>
                        </a:rPr>
                        <a:t>Busy with kids &amp; work</a:t>
                      </a:r>
                    </a:p>
                  </a:txBody>
                  <a:tcPr marL="1553" marR="1553" marT="1553" marB="0" anchor="b">
                    <a:lnL>
                      <a:noFill/>
                    </a:lnL>
                    <a:lnR>
                      <a:noFill/>
                    </a:lnR>
                    <a:lnT>
                      <a:noFill/>
                    </a:lnT>
                    <a:lnB>
                      <a:noFill/>
                    </a:lnB>
                  </a:tcPr>
                </a:tc>
                <a:extLst>
                  <a:ext uri="{0D108BD9-81ED-4DB2-BD59-A6C34878D82A}">
                    <a16:rowId xmlns:a16="http://schemas.microsoft.com/office/drawing/2014/main" val="3027168591"/>
                  </a:ext>
                </a:extLst>
              </a:tr>
              <a:tr h="33121">
                <a:tc>
                  <a:txBody>
                    <a:bodyPr/>
                    <a:lstStyle/>
                    <a:p>
                      <a:pPr algn="l" fontAlgn="b"/>
                      <a:r>
                        <a:rPr lang="en-US" sz="800" b="0" i="0" u="none" strike="noStrike">
                          <a:solidFill>
                            <a:srgbClr val="000000"/>
                          </a:solidFill>
                          <a:effectLst/>
                          <a:latin typeface="Calibri" panose="020F0502020204030204" pitchFamily="34" charset="0"/>
                        </a:rPr>
                        <a:t>I can't stand bickering and controversy.</a:t>
                      </a:r>
                    </a:p>
                  </a:txBody>
                  <a:tcPr marL="1553" marR="1553" marT="1553" marB="0" anchor="b">
                    <a:lnL>
                      <a:noFill/>
                    </a:lnL>
                    <a:lnR>
                      <a:noFill/>
                    </a:lnR>
                    <a:lnT>
                      <a:noFill/>
                    </a:lnT>
                    <a:lnB>
                      <a:noFill/>
                    </a:lnB>
                  </a:tcPr>
                </a:tc>
                <a:extLst>
                  <a:ext uri="{0D108BD9-81ED-4DB2-BD59-A6C34878D82A}">
                    <a16:rowId xmlns:a16="http://schemas.microsoft.com/office/drawing/2014/main" val="1533344808"/>
                  </a:ext>
                </a:extLst>
              </a:tr>
              <a:tr h="61170">
                <a:tc>
                  <a:txBody>
                    <a:bodyPr/>
                    <a:lstStyle/>
                    <a:p>
                      <a:pPr algn="l" fontAlgn="b"/>
                      <a:r>
                        <a:rPr lang="en-US" sz="800" b="0" i="0" u="none" strike="noStrike">
                          <a:solidFill>
                            <a:srgbClr val="000000"/>
                          </a:solidFill>
                          <a:effectLst/>
                          <a:latin typeface="Calibri" panose="020F0502020204030204" pitchFamily="34" charset="0"/>
                        </a:rPr>
                        <a:t>I have not attended recently due to time/medical issues but would like to get back to it in the future.</a:t>
                      </a:r>
                    </a:p>
                  </a:txBody>
                  <a:tcPr marL="1553" marR="1553" marT="1553" marB="0" anchor="b">
                    <a:lnL>
                      <a:noFill/>
                    </a:lnL>
                    <a:lnR>
                      <a:noFill/>
                    </a:lnR>
                    <a:lnT>
                      <a:noFill/>
                    </a:lnT>
                    <a:lnB>
                      <a:noFill/>
                    </a:lnB>
                  </a:tcPr>
                </a:tc>
                <a:extLst>
                  <a:ext uri="{0D108BD9-81ED-4DB2-BD59-A6C34878D82A}">
                    <a16:rowId xmlns:a16="http://schemas.microsoft.com/office/drawing/2014/main" val="3488862421"/>
                  </a:ext>
                </a:extLst>
              </a:tr>
              <a:tr h="61170">
                <a:tc>
                  <a:txBody>
                    <a:bodyPr/>
                    <a:lstStyle/>
                    <a:p>
                      <a:pPr algn="l" fontAlgn="b"/>
                      <a:r>
                        <a:rPr lang="en-US" sz="800" b="0" i="0" u="none" strike="noStrike">
                          <a:solidFill>
                            <a:srgbClr val="000000"/>
                          </a:solidFill>
                          <a:effectLst/>
                          <a:latin typeface="Calibri" panose="020F0502020204030204" pitchFamily="34" charset="0"/>
                        </a:rPr>
                        <a:t>speakers weren't interesting - I'm not interested in school related issues</a:t>
                      </a:r>
                    </a:p>
                  </a:txBody>
                  <a:tcPr marL="1553" marR="1553" marT="1553" marB="0" anchor="b">
                    <a:lnL>
                      <a:noFill/>
                    </a:lnL>
                    <a:lnR>
                      <a:noFill/>
                    </a:lnR>
                    <a:lnT>
                      <a:noFill/>
                    </a:lnT>
                    <a:lnB>
                      <a:noFill/>
                    </a:lnB>
                  </a:tcPr>
                </a:tc>
                <a:extLst>
                  <a:ext uri="{0D108BD9-81ED-4DB2-BD59-A6C34878D82A}">
                    <a16:rowId xmlns:a16="http://schemas.microsoft.com/office/drawing/2014/main" val="545647812"/>
                  </a:ext>
                </a:extLst>
              </a:tr>
              <a:tr h="35191">
                <a:tc>
                  <a:txBody>
                    <a:bodyPr/>
                    <a:lstStyle/>
                    <a:p>
                      <a:pPr algn="l" fontAlgn="b"/>
                      <a:r>
                        <a:rPr lang="en-US" sz="800" b="0" i="0" u="none" strike="noStrike">
                          <a:solidFill>
                            <a:srgbClr val="000000"/>
                          </a:solidFill>
                          <a:effectLst/>
                          <a:latin typeface="Calibri" panose="020F0502020204030204" pitchFamily="34" charset="0"/>
                        </a:rPr>
                        <a:t>I don't like zoom meetings.</a:t>
                      </a:r>
                    </a:p>
                  </a:txBody>
                  <a:tcPr marL="1553" marR="1553" marT="1553" marB="0" anchor="b">
                    <a:lnL>
                      <a:noFill/>
                    </a:lnL>
                    <a:lnR>
                      <a:noFill/>
                    </a:lnR>
                    <a:lnT>
                      <a:noFill/>
                    </a:lnT>
                    <a:lnB>
                      <a:noFill/>
                    </a:lnB>
                  </a:tcPr>
                </a:tc>
                <a:extLst>
                  <a:ext uri="{0D108BD9-81ED-4DB2-BD59-A6C34878D82A}">
                    <a16:rowId xmlns:a16="http://schemas.microsoft.com/office/drawing/2014/main" val="3209783341"/>
                  </a:ext>
                </a:extLst>
              </a:tr>
              <a:tr h="35191">
                <a:tc>
                  <a:txBody>
                    <a:bodyPr/>
                    <a:lstStyle/>
                    <a:p>
                      <a:pPr algn="l" fontAlgn="b"/>
                      <a:r>
                        <a:rPr lang="en-US" sz="800" b="0" i="0" u="none" strike="noStrike">
                          <a:solidFill>
                            <a:srgbClr val="000000"/>
                          </a:solidFill>
                          <a:effectLst/>
                          <a:latin typeface="Calibri" panose="020F0502020204030204" pitchFamily="34" charset="0"/>
                        </a:rPr>
                        <a:t>need the kids to be older.  I'll trust my senior members for now</a:t>
                      </a:r>
                    </a:p>
                  </a:txBody>
                  <a:tcPr marL="1553" marR="1553" marT="1553" marB="0" anchor="b">
                    <a:lnL>
                      <a:noFill/>
                    </a:lnL>
                    <a:lnR>
                      <a:noFill/>
                    </a:lnR>
                    <a:lnT>
                      <a:noFill/>
                    </a:lnT>
                    <a:lnB>
                      <a:noFill/>
                    </a:lnB>
                  </a:tcPr>
                </a:tc>
                <a:extLst>
                  <a:ext uri="{0D108BD9-81ED-4DB2-BD59-A6C34878D82A}">
                    <a16:rowId xmlns:a16="http://schemas.microsoft.com/office/drawing/2014/main" val="979345195"/>
                  </a:ext>
                </a:extLst>
              </a:tr>
              <a:tr h="33121">
                <a:tc>
                  <a:txBody>
                    <a:bodyPr/>
                    <a:lstStyle/>
                    <a:p>
                      <a:pPr algn="l" fontAlgn="b"/>
                      <a:r>
                        <a:rPr lang="en-US" sz="800" b="0" i="0" u="none" strike="noStrike">
                          <a:solidFill>
                            <a:srgbClr val="000000"/>
                          </a:solidFill>
                          <a:effectLst/>
                          <a:latin typeface="Calibri" panose="020F0502020204030204" pitchFamily="34" charset="0"/>
                        </a:rPr>
                        <a:t>I periodically attend</a:t>
                      </a:r>
                    </a:p>
                  </a:txBody>
                  <a:tcPr marL="1553" marR="1553" marT="1553" marB="0" anchor="b">
                    <a:lnL>
                      <a:noFill/>
                    </a:lnL>
                    <a:lnR>
                      <a:noFill/>
                    </a:lnR>
                    <a:lnT>
                      <a:noFill/>
                    </a:lnT>
                    <a:lnB>
                      <a:noFill/>
                    </a:lnB>
                  </a:tcPr>
                </a:tc>
                <a:extLst>
                  <a:ext uri="{0D108BD9-81ED-4DB2-BD59-A6C34878D82A}">
                    <a16:rowId xmlns:a16="http://schemas.microsoft.com/office/drawing/2014/main" val="1777965902"/>
                  </a:ext>
                </a:extLst>
              </a:tr>
              <a:tr h="33121">
                <a:tc>
                  <a:txBody>
                    <a:bodyPr/>
                    <a:lstStyle/>
                    <a:p>
                      <a:pPr algn="l" fontAlgn="b"/>
                      <a:r>
                        <a:rPr lang="en-US" sz="800" b="0" i="0" u="none" strike="noStrike">
                          <a:solidFill>
                            <a:srgbClr val="000000"/>
                          </a:solidFill>
                          <a:effectLst/>
                          <a:latin typeface="Calibri" panose="020F0502020204030204" pitchFamily="34" charset="0"/>
                        </a:rPr>
                        <a:t>Schedule and kids</a:t>
                      </a:r>
                    </a:p>
                  </a:txBody>
                  <a:tcPr marL="1553" marR="1553" marT="1553" marB="0" anchor="b">
                    <a:lnL>
                      <a:noFill/>
                    </a:lnL>
                    <a:lnR>
                      <a:noFill/>
                    </a:lnR>
                    <a:lnT>
                      <a:noFill/>
                    </a:lnT>
                    <a:lnB>
                      <a:noFill/>
                    </a:lnB>
                  </a:tcPr>
                </a:tc>
                <a:extLst>
                  <a:ext uri="{0D108BD9-81ED-4DB2-BD59-A6C34878D82A}">
                    <a16:rowId xmlns:a16="http://schemas.microsoft.com/office/drawing/2014/main" val="1732965806"/>
                  </a:ext>
                </a:extLst>
              </a:tr>
              <a:tr h="35191">
                <a:tc>
                  <a:txBody>
                    <a:bodyPr/>
                    <a:lstStyle/>
                    <a:p>
                      <a:pPr algn="l" fontAlgn="b"/>
                      <a:r>
                        <a:rPr lang="en-US" sz="800" b="0" i="0" u="none" strike="noStrike">
                          <a:solidFill>
                            <a:srgbClr val="000000"/>
                          </a:solidFill>
                          <a:effectLst/>
                          <a:latin typeface="Calibri" panose="020F0502020204030204" pitchFamily="34" charset="0"/>
                        </a:rPr>
                        <a:t>I do when something matters</a:t>
                      </a:r>
                    </a:p>
                  </a:txBody>
                  <a:tcPr marL="1553" marR="1553" marT="1553" marB="0" anchor="b">
                    <a:lnL>
                      <a:noFill/>
                    </a:lnL>
                    <a:lnR>
                      <a:noFill/>
                    </a:lnR>
                    <a:lnT>
                      <a:noFill/>
                    </a:lnT>
                    <a:lnB>
                      <a:noFill/>
                    </a:lnB>
                  </a:tcPr>
                </a:tc>
                <a:extLst>
                  <a:ext uri="{0D108BD9-81ED-4DB2-BD59-A6C34878D82A}">
                    <a16:rowId xmlns:a16="http://schemas.microsoft.com/office/drawing/2014/main" val="2911710200"/>
                  </a:ext>
                </a:extLst>
              </a:tr>
              <a:tr h="70382">
                <a:tc>
                  <a:txBody>
                    <a:bodyPr/>
                    <a:lstStyle/>
                    <a:p>
                      <a:pPr algn="l" fontAlgn="b"/>
                      <a:r>
                        <a:rPr lang="en-US" sz="800" b="0" i="0" u="none" strike="noStrike">
                          <a:solidFill>
                            <a:srgbClr val="000000"/>
                          </a:solidFill>
                          <a:effectLst/>
                          <a:latin typeface="Calibri" panose="020F0502020204030204" pitchFamily="34" charset="0"/>
                        </a:rPr>
                        <a:t>When I used to attend, many of the other attendees acted immature to each other</a:t>
                      </a:r>
                    </a:p>
                  </a:txBody>
                  <a:tcPr marL="1553" marR="1553" marT="1553" marB="0" anchor="b">
                    <a:lnL>
                      <a:noFill/>
                    </a:lnL>
                    <a:lnR>
                      <a:noFill/>
                    </a:lnR>
                    <a:lnT>
                      <a:noFill/>
                    </a:lnT>
                    <a:lnB>
                      <a:noFill/>
                    </a:lnB>
                  </a:tcPr>
                </a:tc>
                <a:extLst>
                  <a:ext uri="{0D108BD9-81ED-4DB2-BD59-A6C34878D82A}">
                    <a16:rowId xmlns:a16="http://schemas.microsoft.com/office/drawing/2014/main" val="172167659"/>
                  </a:ext>
                </a:extLst>
              </a:tr>
              <a:tr h="105572">
                <a:tc>
                  <a:txBody>
                    <a:bodyPr/>
                    <a:lstStyle/>
                    <a:p>
                      <a:pPr algn="l" fontAlgn="b"/>
                      <a:r>
                        <a:rPr lang="en-US" sz="800" b="0" i="0" u="none" strike="noStrike">
                          <a:solidFill>
                            <a:srgbClr val="000000"/>
                          </a:solidFill>
                          <a:effectLst/>
                          <a:latin typeface="Calibri" panose="020F0502020204030204" pitchFamily="34" charset="0"/>
                        </a:rPr>
                        <a:t>When we first moved here, we had a conflict with the GOCC meeting day/time and therefore couldn't attend.  We never got into the habit.  </a:t>
                      </a:r>
                    </a:p>
                  </a:txBody>
                  <a:tcPr marL="1553" marR="1553" marT="1553" marB="0" anchor="b">
                    <a:lnL>
                      <a:noFill/>
                    </a:lnL>
                    <a:lnR>
                      <a:noFill/>
                    </a:lnR>
                    <a:lnT>
                      <a:noFill/>
                    </a:lnT>
                    <a:lnB>
                      <a:noFill/>
                    </a:lnB>
                  </a:tcPr>
                </a:tc>
                <a:extLst>
                  <a:ext uri="{0D108BD9-81ED-4DB2-BD59-A6C34878D82A}">
                    <a16:rowId xmlns:a16="http://schemas.microsoft.com/office/drawing/2014/main" val="1996820259"/>
                  </a:ext>
                </a:extLst>
              </a:tr>
              <a:tr h="33121">
                <a:tc>
                  <a:txBody>
                    <a:bodyPr/>
                    <a:lstStyle/>
                    <a:p>
                      <a:pPr algn="l" fontAlgn="b"/>
                      <a:r>
                        <a:rPr lang="en-US" sz="800" b="0" i="0" u="none" strike="noStrike">
                          <a:solidFill>
                            <a:srgbClr val="000000"/>
                          </a:solidFill>
                          <a:effectLst/>
                          <a:latin typeface="Calibri" panose="020F0502020204030204" pitchFamily="34" charset="0"/>
                        </a:rPr>
                        <a:t>Busy with weekly events.</a:t>
                      </a:r>
                    </a:p>
                  </a:txBody>
                  <a:tcPr marL="1553" marR="1553" marT="1553" marB="0" anchor="b">
                    <a:lnL>
                      <a:noFill/>
                    </a:lnL>
                    <a:lnR>
                      <a:noFill/>
                    </a:lnR>
                    <a:lnT>
                      <a:noFill/>
                    </a:lnT>
                    <a:lnB>
                      <a:noFill/>
                    </a:lnB>
                  </a:tcPr>
                </a:tc>
                <a:extLst>
                  <a:ext uri="{0D108BD9-81ED-4DB2-BD59-A6C34878D82A}">
                    <a16:rowId xmlns:a16="http://schemas.microsoft.com/office/drawing/2014/main" val="1883220943"/>
                  </a:ext>
                </a:extLst>
              </a:tr>
              <a:tr h="105572">
                <a:tc>
                  <a:txBody>
                    <a:bodyPr/>
                    <a:lstStyle/>
                    <a:p>
                      <a:pPr algn="l" fontAlgn="b"/>
                      <a:r>
                        <a:rPr lang="en-US" sz="800" b="0" i="0" u="none" strike="noStrike">
                          <a:solidFill>
                            <a:srgbClr val="000000"/>
                          </a:solidFill>
                          <a:effectLst/>
                          <a:latin typeface="Calibri" panose="020F0502020204030204" pitchFamily="34" charset="0"/>
                        </a:rPr>
                        <a:t>After the mess with the HOA situation, I lost interest in participation of neighborhood goings on. </a:t>
                      </a:r>
                    </a:p>
                  </a:txBody>
                  <a:tcPr marL="1553" marR="1553" marT="1553" marB="0" anchor="b">
                    <a:lnL>
                      <a:noFill/>
                    </a:lnL>
                    <a:lnR>
                      <a:noFill/>
                    </a:lnR>
                    <a:lnT>
                      <a:noFill/>
                    </a:lnT>
                    <a:lnB>
                      <a:noFill/>
                    </a:lnB>
                  </a:tcPr>
                </a:tc>
                <a:extLst>
                  <a:ext uri="{0D108BD9-81ED-4DB2-BD59-A6C34878D82A}">
                    <a16:rowId xmlns:a16="http://schemas.microsoft.com/office/drawing/2014/main" val="488076789"/>
                  </a:ext>
                </a:extLst>
              </a:tr>
              <a:tr h="33121">
                <a:tc>
                  <a:txBody>
                    <a:bodyPr/>
                    <a:lstStyle/>
                    <a:p>
                      <a:pPr algn="l" fontAlgn="b"/>
                      <a:r>
                        <a:rPr lang="en-US" sz="800" b="0" i="0" u="none" strike="noStrike">
                          <a:solidFill>
                            <a:srgbClr val="000000"/>
                          </a:solidFill>
                          <a:effectLst/>
                          <a:latin typeface="Calibri" panose="020F0502020204030204" pitchFamily="34" charset="0"/>
                        </a:rPr>
                        <a:t>I am often busy at the time the meetings are held</a:t>
                      </a:r>
                    </a:p>
                  </a:txBody>
                  <a:tcPr marL="1553" marR="1553" marT="1553" marB="0" anchor="b">
                    <a:lnL>
                      <a:noFill/>
                    </a:lnL>
                    <a:lnR>
                      <a:noFill/>
                    </a:lnR>
                    <a:lnT>
                      <a:noFill/>
                    </a:lnT>
                    <a:lnB>
                      <a:noFill/>
                    </a:lnB>
                  </a:tcPr>
                </a:tc>
                <a:extLst>
                  <a:ext uri="{0D108BD9-81ED-4DB2-BD59-A6C34878D82A}">
                    <a16:rowId xmlns:a16="http://schemas.microsoft.com/office/drawing/2014/main" val="3714094740"/>
                  </a:ext>
                </a:extLst>
              </a:tr>
              <a:tr h="33121">
                <a:tc>
                  <a:txBody>
                    <a:bodyPr/>
                    <a:lstStyle/>
                    <a:p>
                      <a:pPr algn="l" fontAlgn="b"/>
                      <a:r>
                        <a:rPr lang="en-US" sz="800" b="0" i="0" u="none" strike="noStrike">
                          <a:solidFill>
                            <a:srgbClr val="000000"/>
                          </a:solidFill>
                          <a:effectLst/>
                          <a:latin typeface="Calibri" panose="020F0502020204030204" pitchFamily="34" charset="0"/>
                        </a:rPr>
                        <a:t>Scheduling conflict on Tue PMs</a:t>
                      </a:r>
                    </a:p>
                  </a:txBody>
                  <a:tcPr marL="1553" marR="1553" marT="1553" marB="0" anchor="b">
                    <a:lnL>
                      <a:noFill/>
                    </a:lnL>
                    <a:lnR>
                      <a:noFill/>
                    </a:lnR>
                    <a:lnT>
                      <a:noFill/>
                    </a:lnT>
                    <a:lnB>
                      <a:noFill/>
                    </a:lnB>
                  </a:tcPr>
                </a:tc>
                <a:extLst>
                  <a:ext uri="{0D108BD9-81ED-4DB2-BD59-A6C34878D82A}">
                    <a16:rowId xmlns:a16="http://schemas.microsoft.com/office/drawing/2014/main" val="1059443774"/>
                  </a:ext>
                </a:extLst>
              </a:tr>
              <a:tr h="246335">
                <a:tc>
                  <a:txBody>
                    <a:bodyPr/>
                    <a:lstStyle/>
                    <a:p>
                      <a:pPr algn="l" fontAlgn="b"/>
                      <a:r>
                        <a:rPr lang="en-US" sz="800" b="0" i="0" u="none" strike="noStrike">
                          <a:solidFill>
                            <a:srgbClr val="000000"/>
                          </a:solidFill>
                          <a:effectLst/>
                          <a:latin typeface="Calibri" panose="020F0502020204030204" pitchFamily="34" charset="0"/>
                        </a:rPr>
                        <a:t>I don't attend because the board / officers are very exclusionary. In other words they have their clic and they think they know what's best for everyone else and everything. They are rude and condescending. Same group of folks that ran GOMO into the ground. They are not humble. After 15 years move along do let others volunteer for positions. Stop being control freaks. Same faces doing the same jobs every year.</a:t>
                      </a:r>
                    </a:p>
                  </a:txBody>
                  <a:tcPr marL="1553" marR="1553" marT="1553" marB="0" anchor="b">
                    <a:lnL>
                      <a:noFill/>
                    </a:lnL>
                    <a:lnR>
                      <a:noFill/>
                    </a:lnR>
                    <a:lnT>
                      <a:noFill/>
                    </a:lnT>
                    <a:lnB>
                      <a:noFill/>
                    </a:lnB>
                  </a:tcPr>
                </a:tc>
                <a:extLst>
                  <a:ext uri="{0D108BD9-81ED-4DB2-BD59-A6C34878D82A}">
                    <a16:rowId xmlns:a16="http://schemas.microsoft.com/office/drawing/2014/main" val="1395021012"/>
                  </a:ext>
                </a:extLst>
              </a:tr>
              <a:tr h="140763">
                <a:tc>
                  <a:txBody>
                    <a:bodyPr/>
                    <a:lstStyle/>
                    <a:p>
                      <a:pPr algn="l" fontAlgn="b"/>
                      <a:r>
                        <a:rPr lang="en-US" sz="800" b="0" i="0" u="none" strike="noStrike">
                          <a:solidFill>
                            <a:srgbClr val="000000"/>
                          </a:solidFill>
                          <a:effectLst/>
                          <a:latin typeface="Calibri" panose="020F0502020204030204" pitchFamily="34" charset="0"/>
                        </a:rPr>
                        <a:t>Tonya has done a good job in bringing relevant topics to the meetings.  I know she was working on keeping committee reports to a time limit which was needed. We hope to attend meetings that are of interest to us in the future.   </a:t>
                      </a:r>
                    </a:p>
                  </a:txBody>
                  <a:tcPr marL="1553" marR="1553" marT="1553" marB="0" anchor="b">
                    <a:lnL>
                      <a:noFill/>
                    </a:lnL>
                    <a:lnR>
                      <a:noFill/>
                    </a:lnR>
                    <a:lnT>
                      <a:noFill/>
                    </a:lnT>
                    <a:lnB>
                      <a:noFill/>
                    </a:lnB>
                  </a:tcPr>
                </a:tc>
                <a:extLst>
                  <a:ext uri="{0D108BD9-81ED-4DB2-BD59-A6C34878D82A}">
                    <a16:rowId xmlns:a16="http://schemas.microsoft.com/office/drawing/2014/main" val="2513118325"/>
                  </a:ext>
                </a:extLst>
              </a:tr>
              <a:tr h="35191">
                <a:tc>
                  <a:txBody>
                    <a:bodyPr/>
                    <a:lstStyle/>
                    <a:p>
                      <a:pPr algn="l" fontAlgn="b"/>
                      <a:r>
                        <a:rPr lang="en-US" sz="800" b="0" i="0" u="none" strike="noStrike">
                          <a:solidFill>
                            <a:srgbClr val="000000"/>
                          </a:solidFill>
                          <a:effectLst/>
                          <a:latin typeface="Calibri" panose="020F0502020204030204" pitchFamily="34" charset="0"/>
                        </a:rPr>
                        <a:t>Conflicts with work/late evening work events/work travel</a:t>
                      </a:r>
                    </a:p>
                  </a:txBody>
                  <a:tcPr marL="1553" marR="1553" marT="1553" marB="0" anchor="b">
                    <a:lnL>
                      <a:noFill/>
                    </a:lnL>
                    <a:lnR>
                      <a:noFill/>
                    </a:lnR>
                    <a:lnT>
                      <a:noFill/>
                    </a:lnT>
                    <a:lnB>
                      <a:noFill/>
                    </a:lnB>
                  </a:tcPr>
                </a:tc>
                <a:extLst>
                  <a:ext uri="{0D108BD9-81ED-4DB2-BD59-A6C34878D82A}">
                    <a16:rowId xmlns:a16="http://schemas.microsoft.com/office/drawing/2014/main" val="3124593548"/>
                  </a:ext>
                </a:extLst>
              </a:tr>
              <a:tr h="61170">
                <a:tc>
                  <a:txBody>
                    <a:bodyPr/>
                    <a:lstStyle/>
                    <a:p>
                      <a:pPr algn="l" fontAlgn="b"/>
                      <a:r>
                        <a:rPr lang="en-US" sz="800" b="0" i="0" u="none" strike="noStrike">
                          <a:solidFill>
                            <a:srgbClr val="000000"/>
                          </a:solidFill>
                          <a:effectLst/>
                          <a:latin typeface="Calibri" panose="020F0502020204030204" pitchFamily="34" charset="0"/>
                        </a:rPr>
                        <a:t>I was often out of town.  Now that I am retired I hope to attend more frequently</a:t>
                      </a:r>
                    </a:p>
                  </a:txBody>
                  <a:tcPr marL="1553" marR="1553" marT="1553" marB="0" anchor="b">
                    <a:lnL>
                      <a:noFill/>
                    </a:lnL>
                    <a:lnR>
                      <a:noFill/>
                    </a:lnR>
                    <a:lnT>
                      <a:noFill/>
                    </a:lnT>
                    <a:lnB>
                      <a:noFill/>
                    </a:lnB>
                  </a:tcPr>
                </a:tc>
                <a:extLst>
                  <a:ext uri="{0D108BD9-81ED-4DB2-BD59-A6C34878D82A}">
                    <a16:rowId xmlns:a16="http://schemas.microsoft.com/office/drawing/2014/main" val="100126040"/>
                  </a:ext>
                </a:extLst>
              </a:tr>
              <a:tr h="61170">
                <a:tc>
                  <a:txBody>
                    <a:bodyPr/>
                    <a:lstStyle/>
                    <a:p>
                      <a:pPr algn="l" fontAlgn="b"/>
                      <a:r>
                        <a:rPr lang="en-US" sz="800" b="0" i="0" u="none" strike="noStrike">
                          <a:solidFill>
                            <a:srgbClr val="000000"/>
                          </a:solidFill>
                          <a:effectLst/>
                          <a:latin typeface="Calibri" panose="020F0502020204030204" pitchFamily="34" charset="0"/>
                        </a:rPr>
                        <a:t>I am way too busy with full time lawyering and three children under 7. </a:t>
                      </a:r>
                    </a:p>
                  </a:txBody>
                  <a:tcPr marL="1553" marR="1553" marT="1553" marB="0" anchor="b">
                    <a:lnL>
                      <a:noFill/>
                    </a:lnL>
                    <a:lnR>
                      <a:noFill/>
                    </a:lnR>
                    <a:lnT>
                      <a:noFill/>
                    </a:lnT>
                    <a:lnB>
                      <a:noFill/>
                    </a:lnB>
                  </a:tcPr>
                </a:tc>
                <a:extLst>
                  <a:ext uri="{0D108BD9-81ED-4DB2-BD59-A6C34878D82A}">
                    <a16:rowId xmlns:a16="http://schemas.microsoft.com/office/drawing/2014/main" val="2410622093"/>
                  </a:ext>
                </a:extLst>
              </a:tr>
              <a:tr h="240022">
                <a:tc>
                  <a:txBody>
                    <a:bodyPr/>
                    <a:lstStyle/>
                    <a:p>
                      <a:pPr algn="l" fontAlgn="b"/>
                      <a:r>
                        <a:rPr lang="en-US" sz="800" b="0" i="0" u="none" strike="noStrike">
                          <a:solidFill>
                            <a:srgbClr val="000000"/>
                          </a:solidFill>
                          <a:effectLst/>
                          <a:latin typeface="Calibri" panose="020F0502020204030204" pitchFamily="34" charset="0"/>
                        </a:rPr>
                        <a:t>I‚Äôm surprised at my recent poor GOCC attendance. Part of it was recovering from effort related to the GOMO bankruptcy but that is already some time ago. I participate in many ZOOM mtgs and am comfortable w that format and appreciate its convenience/efficiency. However, my participation in GOCC isn‚Äôt necessarily based on ‚Äúneed‚Äù but likely more on ‚Äúwanting‚Äù to go. I wonder if lack of in person mtgs and lack of putting out the yard  signs publicizing the meetings put GOCC out of my mind. </a:t>
                      </a:r>
                    </a:p>
                  </a:txBody>
                  <a:tcPr marL="1553" marR="1553" marT="1553" marB="0" anchor="b">
                    <a:lnL>
                      <a:noFill/>
                    </a:lnL>
                    <a:lnR>
                      <a:noFill/>
                    </a:lnR>
                    <a:lnT>
                      <a:noFill/>
                    </a:lnT>
                    <a:lnB>
                      <a:noFill/>
                    </a:lnB>
                  </a:tcPr>
                </a:tc>
                <a:extLst>
                  <a:ext uri="{0D108BD9-81ED-4DB2-BD59-A6C34878D82A}">
                    <a16:rowId xmlns:a16="http://schemas.microsoft.com/office/drawing/2014/main" val="1779365655"/>
                  </a:ext>
                </a:extLst>
              </a:tr>
              <a:tr h="140763">
                <a:tc>
                  <a:txBody>
                    <a:bodyPr/>
                    <a:lstStyle/>
                    <a:p>
                      <a:pPr algn="l" fontAlgn="b"/>
                      <a:r>
                        <a:rPr lang="en-US" sz="800" b="0" i="0" u="none" strike="noStrike">
                          <a:solidFill>
                            <a:srgbClr val="000000"/>
                          </a:solidFill>
                          <a:effectLst/>
                          <a:latin typeface="Calibri" panose="020F0502020204030204" pitchFamily="34" charset="0"/>
                        </a:rPr>
                        <a:t>In past, It has always been scheduled on night that I have different meeting</a:t>
                      </a:r>
                    </a:p>
                  </a:txBody>
                  <a:tcPr marL="1553" marR="1553" marT="1553" marB="0" anchor="b">
                    <a:lnL>
                      <a:noFill/>
                    </a:lnL>
                    <a:lnR>
                      <a:noFill/>
                    </a:lnR>
                    <a:lnT>
                      <a:noFill/>
                    </a:lnT>
                    <a:lnB>
                      <a:noFill/>
                    </a:lnB>
                  </a:tcPr>
                </a:tc>
                <a:extLst>
                  <a:ext uri="{0D108BD9-81ED-4DB2-BD59-A6C34878D82A}">
                    <a16:rowId xmlns:a16="http://schemas.microsoft.com/office/drawing/2014/main" val="2827444950"/>
                  </a:ext>
                </a:extLst>
              </a:tr>
              <a:tr h="70382">
                <a:tc>
                  <a:txBody>
                    <a:bodyPr/>
                    <a:lstStyle/>
                    <a:p>
                      <a:pPr algn="l" fontAlgn="b"/>
                      <a:r>
                        <a:rPr lang="en-US" sz="800" b="0" i="0" u="none" strike="noStrike">
                          <a:solidFill>
                            <a:srgbClr val="000000"/>
                          </a:solidFill>
                          <a:effectLst/>
                          <a:latin typeface="Calibri" panose="020F0502020204030204" pitchFamily="34" charset="0"/>
                        </a:rPr>
                        <a:t>Usually busy with my young kids bedtimes at the time it happens.</a:t>
                      </a:r>
                    </a:p>
                  </a:txBody>
                  <a:tcPr marL="1553" marR="1553" marT="1553" marB="0" anchor="b">
                    <a:lnL>
                      <a:noFill/>
                    </a:lnL>
                    <a:lnR>
                      <a:noFill/>
                    </a:lnR>
                    <a:lnT>
                      <a:noFill/>
                    </a:lnT>
                    <a:lnB>
                      <a:noFill/>
                    </a:lnB>
                  </a:tcPr>
                </a:tc>
                <a:extLst>
                  <a:ext uri="{0D108BD9-81ED-4DB2-BD59-A6C34878D82A}">
                    <a16:rowId xmlns:a16="http://schemas.microsoft.com/office/drawing/2014/main" val="188754136"/>
                  </a:ext>
                </a:extLst>
              </a:tr>
              <a:tr h="70382">
                <a:tc>
                  <a:txBody>
                    <a:bodyPr/>
                    <a:lstStyle/>
                    <a:p>
                      <a:pPr algn="l" fontAlgn="b"/>
                      <a:r>
                        <a:rPr lang="en-US" sz="800" b="0" i="0" u="none" strike="noStrike">
                          <a:solidFill>
                            <a:srgbClr val="000000"/>
                          </a:solidFill>
                          <a:effectLst/>
                          <a:latin typeface="Calibri" panose="020F0502020204030204" pitchFamily="34" charset="0"/>
                        </a:rPr>
                        <a:t>Life is hectic.  I don't see any major issues other than 41st Street falling apart and the city doing nothing about it</a:t>
                      </a:r>
                    </a:p>
                  </a:txBody>
                  <a:tcPr marL="1553" marR="1553" marT="1553" marB="0" anchor="b">
                    <a:lnL>
                      <a:noFill/>
                    </a:lnL>
                    <a:lnR>
                      <a:noFill/>
                    </a:lnR>
                    <a:lnT>
                      <a:noFill/>
                    </a:lnT>
                    <a:lnB>
                      <a:noFill/>
                    </a:lnB>
                  </a:tcPr>
                </a:tc>
                <a:extLst>
                  <a:ext uri="{0D108BD9-81ED-4DB2-BD59-A6C34878D82A}">
                    <a16:rowId xmlns:a16="http://schemas.microsoft.com/office/drawing/2014/main" val="236348702"/>
                  </a:ext>
                </a:extLst>
              </a:tr>
              <a:tr h="35191">
                <a:tc>
                  <a:txBody>
                    <a:bodyPr/>
                    <a:lstStyle/>
                    <a:p>
                      <a:pPr algn="l" fontAlgn="b"/>
                      <a:r>
                        <a:rPr lang="en-US" sz="800" b="0" i="0" u="none" strike="noStrike">
                          <a:solidFill>
                            <a:srgbClr val="000000"/>
                          </a:solidFill>
                          <a:effectLst/>
                          <a:latin typeface="Calibri" panose="020F0502020204030204" pitchFamily="34" charset="0"/>
                        </a:rPr>
                        <a:t>Weeknights are hard with kids </a:t>
                      </a:r>
                    </a:p>
                  </a:txBody>
                  <a:tcPr marL="1553" marR="1553" marT="1553" marB="0" anchor="b">
                    <a:lnL>
                      <a:noFill/>
                    </a:lnL>
                    <a:lnR>
                      <a:noFill/>
                    </a:lnR>
                    <a:lnT>
                      <a:noFill/>
                    </a:lnT>
                    <a:lnB>
                      <a:noFill/>
                    </a:lnB>
                  </a:tcPr>
                </a:tc>
                <a:extLst>
                  <a:ext uri="{0D108BD9-81ED-4DB2-BD59-A6C34878D82A}">
                    <a16:rowId xmlns:a16="http://schemas.microsoft.com/office/drawing/2014/main" val="1028374509"/>
                  </a:ext>
                </a:extLst>
              </a:tr>
            </a:tbl>
          </a:graphicData>
        </a:graphic>
      </p:graphicFrame>
    </p:spTree>
    <p:extLst>
      <p:ext uri="{BB962C8B-B14F-4D97-AF65-F5344CB8AC3E}">
        <p14:creationId xmlns:p14="http://schemas.microsoft.com/office/powerpoint/2010/main" val="612513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2F378A-03B6-674E-BA1E-D041FDAFA173}"/>
              </a:ext>
            </a:extLst>
          </p:cNvPr>
          <p:cNvSpPr>
            <a:spLocks noGrp="1"/>
          </p:cNvSpPr>
          <p:nvPr>
            <p:ph type="title"/>
          </p:nvPr>
        </p:nvSpPr>
        <p:spPr/>
        <p:txBody>
          <a:bodyPr/>
          <a:lstStyle/>
          <a:p>
            <a:r>
              <a:rPr lang="en-US"/>
              <a:t>GOCC Meetings- Increase attendance by:</a:t>
            </a:r>
          </a:p>
        </p:txBody>
      </p:sp>
      <p:graphicFrame>
        <p:nvGraphicFramePr>
          <p:cNvPr id="2" name="Content Placeholder 1">
            <a:extLst>
              <a:ext uri="{FF2B5EF4-FFF2-40B4-BE49-F238E27FC236}">
                <a16:creationId xmlns:a16="http://schemas.microsoft.com/office/drawing/2014/main" id="{75A642BA-631C-1E48-A4F7-EA3F8FE013CC}"/>
              </a:ext>
            </a:extLst>
          </p:cNvPr>
          <p:cNvGraphicFramePr>
            <a:graphicFrameLocks noGrp="1"/>
          </p:cNvGraphicFramePr>
          <p:nvPr>
            <p:ph idx="1"/>
            <p:extLst>
              <p:ext uri="{D42A27DB-BD31-4B8C-83A1-F6EECF244321}">
                <p14:modId xmlns:p14="http://schemas.microsoft.com/office/powerpoint/2010/main" val="2031422256"/>
              </p:ext>
            </p:extLst>
          </p:nvPr>
        </p:nvGraphicFramePr>
        <p:xfrm>
          <a:off x="748145" y="1781763"/>
          <a:ext cx="8032173" cy="6171723"/>
        </p:xfrm>
        <a:graphic>
          <a:graphicData uri="http://schemas.openxmlformats.org/drawingml/2006/table">
            <a:tbl>
              <a:tblPr/>
              <a:tblGrid>
                <a:gridCol w="8032173">
                  <a:extLst>
                    <a:ext uri="{9D8B030D-6E8A-4147-A177-3AD203B41FA5}">
                      <a16:colId xmlns:a16="http://schemas.microsoft.com/office/drawing/2014/main" val="1006792773"/>
                    </a:ext>
                  </a:extLst>
                </a:gridCol>
              </a:tblGrid>
              <a:tr h="48208">
                <a:tc>
                  <a:txBody>
                    <a:bodyPr/>
                    <a:lstStyle/>
                    <a:p>
                      <a:pPr algn="l" fontAlgn="b"/>
                      <a:r>
                        <a:rPr lang="en-US" sz="800" b="0" i="0" u="none" strike="noStrike">
                          <a:solidFill>
                            <a:srgbClr val="000000"/>
                          </a:solidFill>
                          <a:effectLst/>
                          <a:latin typeface="Calibri" panose="020F0502020204030204" pitchFamily="34" charset="0"/>
                        </a:rPr>
                        <a:t>Welcome new neighbors.</a:t>
                      </a:r>
                    </a:p>
                  </a:txBody>
                  <a:tcPr marL="2260" marR="2260" marT="2260" marB="0" anchor="b">
                    <a:lnL>
                      <a:noFill/>
                    </a:lnL>
                    <a:lnR>
                      <a:noFill/>
                    </a:lnR>
                    <a:lnT>
                      <a:noFill/>
                    </a:lnT>
                    <a:lnB>
                      <a:noFill/>
                    </a:lnB>
                  </a:tcPr>
                </a:tc>
                <a:extLst>
                  <a:ext uri="{0D108BD9-81ED-4DB2-BD59-A6C34878D82A}">
                    <a16:rowId xmlns:a16="http://schemas.microsoft.com/office/drawing/2014/main" val="2546271871"/>
                  </a:ext>
                </a:extLst>
              </a:tr>
              <a:tr h="153662">
                <a:tc>
                  <a:txBody>
                    <a:bodyPr/>
                    <a:lstStyle/>
                    <a:p>
                      <a:pPr algn="l" fontAlgn="b"/>
                      <a:r>
                        <a:rPr lang="en-US" sz="800" b="0" i="0" u="none" strike="noStrike">
                          <a:solidFill>
                            <a:srgbClr val="000000"/>
                          </a:solidFill>
                          <a:effectLst/>
                          <a:latin typeface="Calibri" panose="020F0502020204030204" pitchFamily="34" charset="0"/>
                        </a:rPr>
                        <a:t>More virtual meetings. </a:t>
                      </a:r>
                    </a:p>
                  </a:txBody>
                  <a:tcPr marL="2260" marR="2260" marT="2260" marB="0" anchor="b">
                    <a:lnL>
                      <a:noFill/>
                    </a:lnL>
                    <a:lnR>
                      <a:noFill/>
                    </a:lnR>
                    <a:lnT>
                      <a:noFill/>
                    </a:lnT>
                    <a:lnB>
                      <a:noFill/>
                    </a:lnB>
                  </a:tcPr>
                </a:tc>
                <a:extLst>
                  <a:ext uri="{0D108BD9-81ED-4DB2-BD59-A6C34878D82A}">
                    <a16:rowId xmlns:a16="http://schemas.microsoft.com/office/drawing/2014/main" val="562736080"/>
                  </a:ext>
                </a:extLst>
              </a:tr>
              <a:tr h="48208">
                <a:tc>
                  <a:txBody>
                    <a:bodyPr/>
                    <a:lstStyle/>
                    <a:p>
                      <a:pPr algn="l" fontAlgn="b"/>
                      <a:r>
                        <a:rPr lang="en-US" sz="800" b="0" i="0" u="none" strike="noStrike">
                          <a:solidFill>
                            <a:srgbClr val="000000"/>
                          </a:solidFill>
                          <a:effectLst/>
                          <a:latin typeface="Calibri" panose="020F0502020204030204" pitchFamily="34" charset="0"/>
                        </a:rPr>
                        <a:t>make it Wednesdays</a:t>
                      </a:r>
                    </a:p>
                  </a:txBody>
                  <a:tcPr marL="2260" marR="2260" marT="2260" marB="0" anchor="b">
                    <a:lnL>
                      <a:noFill/>
                    </a:lnL>
                    <a:lnR>
                      <a:noFill/>
                    </a:lnR>
                    <a:lnT>
                      <a:noFill/>
                    </a:lnT>
                    <a:lnB>
                      <a:noFill/>
                    </a:lnB>
                  </a:tcPr>
                </a:tc>
                <a:extLst>
                  <a:ext uri="{0D108BD9-81ED-4DB2-BD59-A6C34878D82A}">
                    <a16:rowId xmlns:a16="http://schemas.microsoft.com/office/drawing/2014/main" val="3243236713"/>
                  </a:ext>
                </a:extLst>
              </a:tr>
              <a:tr h="48208">
                <a:tc>
                  <a:txBody>
                    <a:bodyPr/>
                    <a:lstStyle/>
                    <a:p>
                      <a:pPr algn="l" fontAlgn="b"/>
                      <a:r>
                        <a:rPr lang="en-US" sz="800" b="0" i="0" u="none" strike="noStrike">
                          <a:solidFill>
                            <a:srgbClr val="000000"/>
                          </a:solidFill>
                          <a:effectLst/>
                          <a:latin typeface="Calibri" panose="020F0502020204030204" pitchFamily="34" charset="0"/>
                        </a:rPr>
                        <a:t>I liked the zoom option but probably not viable going forward</a:t>
                      </a:r>
                    </a:p>
                  </a:txBody>
                  <a:tcPr marL="2260" marR="2260" marT="2260" marB="0" anchor="b">
                    <a:lnL>
                      <a:noFill/>
                    </a:lnL>
                    <a:lnR>
                      <a:noFill/>
                    </a:lnR>
                    <a:lnT>
                      <a:noFill/>
                    </a:lnT>
                    <a:lnB>
                      <a:noFill/>
                    </a:lnB>
                  </a:tcPr>
                </a:tc>
                <a:extLst>
                  <a:ext uri="{0D108BD9-81ED-4DB2-BD59-A6C34878D82A}">
                    <a16:rowId xmlns:a16="http://schemas.microsoft.com/office/drawing/2014/main" val="1215628968"/>
                  </a:ext>
                </a:extLst>
              </a:tr>
              <a:tr h="102441">
                <a:tc>
                  <a:txBody>
                    <a:bodyPr/>
                    <a:lstStyle/>
                    <a:p>
                      <a:pPr algn="l" fontAlgn="b"/>
                      <a:r>
                        <a:rPr lang="en-US" sz="800" b="0" i="0" u="none" strike="noStrike">
                          <a:solidFill>
                            <a:srgbClr val="000000"/>
                          </a:solidFill>
                          <a:effectLst/>
                          <a:latin typeface="Calibri" panose="020F0502020204030204" pitchFamily="34" charset="0"/>
                        </a:rPr>
                        <a:t>also offer video attendance  option</a:t>
                      </a:r>
                    </a:p>
                  </a:txBody>
                  <a:tcPr marL="2260" marR="2260" marT="2260" marB="0" anchor="b">
                    <a:lnL>
                      <a:noFill/>
                    </a:lnL>
                    <a:lnR>
                      <a:noFill/>
                    </a:lnR>
                    <a:lnT>
                      <a:noFill/>
                    </a:lnT>
                    <a:lnB>
                      <a:noFill/>
                    </a:lnB>
                  </a:tcPr>
                </a:tc>
                <a:extLst>
                  <a:ext uri="{0D108BD9-81ED-4DB2-BD59-A6C34878D82A}">
                    <a16:rowId xmlns:a16="http://schemas.microsoft.com/office/drawing/2014/main" val="239220310"/>
                  </a:ext>
                </a:extLst>
              </a:tr>
              <a:tr h="307323">
                <a:tc>
                  <a:txBody>
                    <a:bodyPr/>
                    <a:lstStyle/>
                    <a:p>
                      <a:pPr algn="l" fontAlgn="b"/>
                      <a:r>
                        <a:rPr lang="en-US" sz="800" b="0" i="0" u="none" strike="noStrike">
                          <a:solidFill>
                            <a:srgbClr val="000000"/>
                          </a:solidFill>
                          <a:effectLst/>
                          <a:latin typeface="Calibri" panose="020F0502020204030204" pitchFamily="34" charset="0"/>
                        </a:rPr>
                        <a:t>I think they already do a good job by providing pizza and having the raffle. Also, some of the guests are interesting. So I'm not sure there is any more they could do.</a:t>
                      </a:r>
                    </a:p>
                  </a:txBody>
                  <a:tcPr marL="2260" marR="2260" marT="2260" marB="0" anchor="b">
                    <a:lnL>
                      <a:noFill/>
                    </a:lnL>
                    <a:lnR>
                      <a:noFill/>
                    </a:lnR>
                    <a:lnT>
                      <a:noFill/>
                    </a:lnT>
                    <a:lnB>
                      <a:noFill/>
                    </a:lnB>
                  </a:tcPr>
                </a:tc>
                <a:extLst>
                  <a:ext uri="{0D108BD9-81ED-4DB2-BD59-A6C34878D82A}">
                    <a16:rowId xmlns:a16="http://schemas.microsoft.com/office/drawing/2014/main" val="925977253"/>
                  </a:ext>
                </a:extLst>
              </a:tr>
              <a:tr h="89033">
                <a:tc>
                  <a:txBody>
                    <a:bodyPr/>
                    <a:lstStyle/>
                    <a:p>
                      <a:pPr algn="l" fontAlgn="b"/>
                      <a:r>
                        <a:rPr lang="en-US" sz="800" b="0" i="0" u="none" strike="noStrike">
                          <a:solidFill>
                            <a:srgbClr val="000000"/>
                          </a:solidFill>
                          <a:effectLst/>
                          <a:latin typeface="Calibri" panose="020F0502020204030204" pitchFamily="34" charset="0"/>
                        </a:rPr>
                        <a:t>Didn‚Äôt favor the zoom meetings, yet I understand why we had to do it.  I like trying to make monthly meeting or at least quarterly.</a:t>
                      </a:r>
                    </a:p>
                  </a:txBody>
                  <a:tcPr marL="2260" marR="2260" marT="2260" marB="0" anchor="b">
                    <a:lnL>
                      <a:noFill/>
                    </a:lnL>
                    <a:lnR>
                      <a:noFill/>
                    </a:lnR>
                    <a:lnT>
                      <a:noFill/>
                    </a:lnT>
                    <a:lnB>
                      <a:noFill/>
                    </a:lnB>
                  </a:tcPr>
                </a:tc>
                <a:extLst>
                  <a:ext uri="{0D108BD9-81ED-4DB2-BD59-A6C34878D82A}">
                    <a16:rowId xmlns:a16="http://schemas.microsoft.com/office/drawing/2014/main" val="1114516044"/>
                  </a:ext>
                </a:extLst>
              </a:tr>
              <a:tr h="307323">
                <a:tc>
                  <a:txBody>
                    <a:bodyPr/>
                    <a:lstStyle/>
                    <a:p>
                      <a:pPr algn="l" fontAlgn="b"/>
                      <a:r>
                        <a:rPr lang="en-US" sz="800" b="0" i="0" u="none" strike="noStrike">
                          <a:solidFill>
                            <a:srgbClr val="000000"/>
                          </a:solidFill>
                          <a:effectLst/>
                          <a:latin typeface="Calibri" panose="020F0502020204030204" pitchFamily="34" charset="0"/>
                        </a:rPr>
                        <a:t>Yes, by not associating itself with any DR activities. It will take years for CC to rebuild trust and increase in participation due to CC being the collateral damage of GOMO‚Äôs gross mismanagement of neighbors‚Äô money and goodwill </a:t>
                      </a:r>
                    </a:p>
                  </a:txBody>
                  <a:tcPr marL="2260" marR="2260" marT="2260" marB="0" anchor="b">
                    <a:lnL>
                      <a:noFill/>
                    </a:lnL>
                    <a:lnR>
                      <a:noFill/>
                    </a:lnR>
                    <a:lnT>
                      <a:noFill/>
                    </a:lnT>
                    <a:lnB>
                      <a:noFill/>
                    </a:lnB>
                  </a:tcPr>
                </a:tc>
                <a:extLst>
                  <a:ext uri="{0D108BD9-81ED-4DB2-BD59-A6C34878D82A}">
                    <a16:rowId xmlns:a16="http://schemas.microsoft.com/office/drawing/2014/main" val="942948696"/>
                  </a:ext>
                </a:extLst>
              </a:tr>
              <a:tr h="132420">
                <a:tc>
                  <a:txBody>
                    <a:bodyPr/>
                    <a:lstStyle/>
                    <a:p>
                      <a:pPr algn="l" fontAlgn="b"/>
                      <a:r>
                        <a:rPr lang="en-US" sz="800" b="0" i="0" u="none" strike="noStrike">
                          <a:solidFill>
                            <a:srgbClr val="000000"/>
                          </a:solidFill>
                          <a:effectLst/>
                          <a:latin typeface="Calibri" panose="020F0502020204030204" pitchFamily="34" charset="0"/>
                        </a:rPr>
                        <a:t>I don't think so- I'm not harboring resentment,  I'm not angry. I am just trying to limit my involvement with groups who act like that. Happy to continue helping with the deed restriction clause removal, though. </a:t>
                      </a:r>
                    </a:p>
                  </a:txBody>
                  <a:tcPr marL="2260" marR="2260" marT="2260" marB="0" anchor="b">
                    <a:lnL>
                      <a:noFill/>
                    </a:lnL>
                    <a:lnR>
                      <a:noFill/>
                    </a:lnR>
                    <a:lnT>
                      <a:noFill/>
                    </a:lnT>
                    <a:lnB>
                      <a:noFill/>
                    </a:lnB>
                  </a:tcPr>
                </a:tc>
                <a:extLst>
                  <a:ext uri="{0D108BD9-81ED-4DB2-BD59-A6C34878D82A}">
                    <a16:rowId xmlns:a16="http://schemas.microsoft.com/office/drawing/2014/main" val="2616319961"/>
                  </a:ext>
                </a:extLst>
              </a:tr>
              <a:tr h="307323">
                <a:tc>
                  <a:txBody>
                    <a:bodyPr/>
                    <a:lstStyle/>
                    <a:p>
                      <a:pPr algn="l" fontAlgn="b"/>
                      <a:r>
                        <a:rPr lang="en-US" sz="800" b="0" i="0" u="none" strike="noStrike">
                          <a:solidFill>
                            <a:srgbClr val="000000"/>
                          </a:solidFill>
                          <a:effectLst/>
                          <a:latin typeface="Calibri" panose="020F0502020204030204" pitchFamily="34" charset="0"/>
                        </a:rPr>
                        <a:t>Respect your neighbors </a:t>
                      </a:r>
                    </a:p>
                  </a:txBody>
                  <a:tcPr marL="2260" marR="2260" marT="2260" marB="0" anchor="b">
                    <a:lnL>
                      <a:noFill/>
                    </a:lnL>
                    <a:lnR>
                      <a:noFill/>
                    </a:lnR>
                    <a:lnT>
                      <a:noFill/>
                    </a:lnT>
                    <a:lnB>
                      <a:noFill/>
                    </a:lnB>
                  </a:tcPr>
                </a:tc>
                <a:extLst>
                  <a:ext uri="{0D108BD9-81ED-4DB2-BD59-A6C34878D82A}">
                    <a16:rowId xmlns:a16="http://schemas.microsoft.com/office/drawing/2014/main" val="3756784751"/>
                  </a:ext>
                </a:extLst>
              </a:tr>
              <a:tr h="89033">
                <a:tc>
                  <a:txBody>
                    <a:bodyPr/>
                    <a:lstStyle/>
                    <a:p>
                      <a:pPr algn="l" fontAlgn="b"/>
                      <a:r>
                        <a:rPr lang="en-US" sz="800" b="0" i="0" u="none" strike="noStrike">
                          <a:solidFill>
                            <a:srgbClr val="000000"/>
                          </a:solidFill>
                          <a:effectLst/>
                          <a:latin typeface="Calibri" panose="020F0502020204030204" pitchFamily="34" charset="0"/>
                        </a:rPr>
                        <a:t>No, are Zoom meeting recorded? Would be interested in watching recorded meetings at a time more convenient for me. </a:t>
                      </a:r>
                    </a:p>
                  </a:txBody>
                  <a:tcPr marL="2260" marR="2260" marT="2260" marB="0" anchor="b">
                    <a:lnL>
                      <a:noFill/>
                    </a:lnL>
                    <a:lnR>
                      <a:noFill/>
                    </a:lnR>
                    <a:lnT>
                      <a:noFill/>
                    </a:lnT>
                    <a:lnB>
                      <a:noFill/>
                    </a:lnB>
                  </a:tcPr>
                </a:tc>
                <a:extLst>
                  <a:ext uri="{0D108BD9-81ED-4DB2-BD59-A6C34878D82A}">
                    <a16:rowId xmlns:a16="http://schemas.microsoft.com/office/drawing/2014/main" val="2739779749"/>
                  </a:ext>
                </a:extLst>
              </a:tr>
              <a:tr h="102441">
                <a:tc>
                  <a:txBody>
                    <a:bodyPr/>
                    <a:lstStyle/>
                    <a:p>
                      <a:pPr algn="l" fontAlgn="b"/>
                      <a:r>
                        <a:rPr lang="en-US" sz="800" b="0" i="0" u="none" strike="noStrike">
                          <a:solidFill>
                            <a:srgbClr val="000000"/>
                          </a:solidFill>
                          <a:effectLst/>
                          <a:latin typeface="Calibri" panose="020F0502020204030204" pitchFamily="34" charset="0"/>
                        </a:rPr>
                        <a:t>Possibly more likely to attend in person, depending on my schedule and availability</a:t>
                      </a:r>
                    </a:p>
                  </a:txBody>
                  <a:tcPr marL="2260" marR="2260" marT="2260" marB="0" anchor="b">
                    <a:lnL>
                      <a:noFill/>
                    </a:lnL>
                    <a:lnR>
                      <a:noFill/>
                    </a:lnR>
                    <a:lnT>
                      <a:noFill/>
                    </a:lnT>
                    <a:lnB>
                      <a:noFill/>
                    </a:lnB>
                  </a:tcPr>
                </a:tc>
                <a:extLst>
                  <a:ext uri="{0D108BD9-81ED-4DB2-BD59-A6C34878D82A}">
                    <a16:rowId xmlns:a16="http://schemas.microsoft.com/office/drawing/2014/main" val="3441996164"/>
                  </a:ext>
                </a:extLst>
              </a:tr>
              <a:tr h="102441">
                <a:tc>
                  <a:txBody>
                    <a:bodyPr/>
                    <a:lstStyle/>
                    <a:p>
                      <a:pPr algn="l" fontAlgn="b"/>
                      <a:r>
                        <a:rPr lang="en-US" sz="800" b="0" i="0" u="none" strike="noStrike">
                          <a:solidFill>
                            <a:srgbClr val="000000"/>
                          </a:solidFill>
                          <a:effectLst/>
                          <a:latin typeface="Calibri" panose="020F0502020204030204" pitchFamily="34" charset="0"/>
                        </a:rPr>
                        <a:t>Attending online would greatly increase my chance of attending due to my schedule. </a:t>
                      </a:r>
                    </a:p>
                  </a:txBody>
                  <a:tcPr marL="2260" marR="2260" marT="2260" marB="0" anchor="b">
                    <a:lnL>
                      <a:noFill/>
                    </a:lnL>
                    <a:lnR>
                      <a:noFill/>
                    </a:lnR>
                    <a:lnT>
                      <a:noFill/>
                    </a:lnT>
                    <a:lnB>
                      <a:noFill/>
                    </a:lnB>
                  </a:tcPr>
                </a:tc>
                <a:extLst>
                  <a:ext uri="{0D108BD9-81ED-4DB2-BD59-A6C34878D82A}">
                    <a16:rowId xmlns:a16="http://schemas.microsoft.com/office/drawing/2014/main" val="545823065"/>
                  </a:ext>
                </a:extLst>
              </a:tr>
              <a:tr h="89033">
                <a:tc>
                  <a:txBody>
                    <a:bodyPr/>
                    <a:lstStyle/>
                    <a:p>
                      <a:pPr algn="l" fontAlgn="b"/>
                      <a:r>
                        <a:rPr lang="en-US" sz="800" b="0" i="0" u="none" strike="noStrike">
                          <a:solidFill>
                            <a:srgbClr val="000000"/>
                          </a:solidFill>
                          <a:effectLst/>
                          <a:latin typeface="Calibri" panose="020F0502020204030204" pitchFamily="34" charset="0"/>
                        </a:rPr>
                        <a:t>Send out calendar invites to member's emails, then I could set a reminder much more easily.  </a:t>
                      </a:r>
                    </a:p>
                  </a:txBody>
                  <a:tcPr marL="2260" marR="2260" marT="2260" marB="0" anchor="b">
                    <a:lnL>
                      <a:noFill/>
                    </a:lnL>
                    <a:lnR>
                      <a:noFill/>
                    </a:lnR>
                    <a:lnT>
                      <a:noFill/>
                    </a:lnT>
                    <a:lnB>
                      <a:noFill/>
                    </a:lnB>
                  </a:tcPr>
                </a:tc>
                <a:extLst>
                  <a:ext uri="{0D108BD9-81ED-4DB2-BD59-A6C34878D82A}">
                    <a16:rowId xmlns:a16="http://schemas.microsoft.com/office/drawing/2014/main" val="1776148335"/>
                  </a:ext>
                </a:extLst>
              </a:tr>
              <a:tr h="204882">
                <a:tc>
                  <a:txBody>
                    <a:bodyPr/>
                    <a:lstStyle/>
                    <a:p>
                      <a:pPr algn="l" fontAlgn="b"/>
                      <a:r>
                        <a:rPr lang="en-US" sz="800" b="0" i="0" u="none" strike="noStrike">
                          <a:solidFill>
                            <a:srgbClr val="000000"/>
                          </a:solidFill>
                          <a:effectLst/>
                          <a:latin typeface="Calibri" panose="020F0502020204030204" pitchFamily="34" charset="0"/>
                        </a:rPr>
                        <a:t>Distribute the Gazette a little further in advance so that I can remember and plan to attend.  It has arrived day after or day of meeting.</a:t>
                      </a:r>
                    </a:p>
                  </a:txBody>
                  <a:tcPr marL="2260" marR="2260" marT="2260" marB="0" anchor="b">
                    <a:lnL>
                      <a:noFill/>
                    </a:lnL>
                    <a:lnR>
                      <a:noFill/>
                    </a:lnR>
                    <a:lnT>
                      <a:noFill/>
                    </a:lnT>
                    <a:lnB>
                      <a:noFill/>
                    </a:lnB>
                  </a:tcPr>
                </a:tc>
                <a:extLst>
                  <a:ext uri="{0D108BD9-81ED-4DB2-BD59-A6C34878D82A}">
                    <a16:rowId xmlns:a16="http://schemas.microsoft.com/office/drawing/2014/main" val="214266210"/>
                  </a:ext>
                </a:extLst>
              </a:tr>
              <a:tr h="48208">
                <a:tc>
                  <a:txBody>
                    <a:bodyPr/>
                    <a:lstStyle/>
                    <a:p>
                      <a:pPr algn="l" fontAlgn="b"/>
                      <a:r>
                        <a:rPr lang="en-US" sz="800" b="0" i="0" u="none" strike="noStrike">
                          <a:solidFill>
                            <a:srgbClr val="000000"/>
                          </a:solidFill>
                          <a:effectLst/>
                          <a:latin typeface="Calibri" panose="020F0502020204030204" pitchFamily="34" charset="0"/>
                        </a:rPr>
                        <a:t>A little more advance notification...perhaps email sent before the Gazette delivery.</a:t>
                      </a:r>
                    </a:p>
                  </a:txBody>
                  <a:tcPr marL="2260" marR="2260" marT="2260" marB="0" anchor="b">
                    <a:lnL>
                      <a:noFill/>
                    </a:lnL>
                    <a:lnR>
                      <a:noFill/>
                    </a:lnR>
                    <a:lnT>
                      <a:noFill/>
                    </a:lnT>
                    <a:lnB>
                      <a:noFill/>
                    </a:lnB>
                  </a:tcPr>
                </a:tc>
                <a:extLst>
                  <a:ext uri="{0D108BD9-81ED-4DB2-BD59-A6C34878D82A}">
                    <a16:rowId xmlns:a16="http://schemas.microsoft.com/office/drawing/2014/main" val="2350294136"/>
                  </a:ext>
                </a:extLst>
              </a:tr>
              <a:tr h="89033">
                <a:tc>
                  <a:txBody>
                    <a:bodyPr/>
                    <a:lstStyle/>
                    <a:p>
                      <a:pPr algn="l" fontAlgn="b"/>
                      <a:r>
                        <a:rPr lang="en-US" sz="800" b="0" i="0" u="none" strike="noStrike">
                          <a:solidFill>
                            <a:srgbClr val="000000"/>
                          </a:solidFill>
                          <a:effectLst/>
                          <a:latin typeface="Calibri" panose="020F0502020204030204" pitchFamily="34" charset="0"/>
                        </a:rPr>
                        <a:t>I have volunteered a few times before and no one got back to me.  Response would be nice.you may be using an email address I do not use. </a:t>
                      </a:r>
                    </a:p>
                  </a:txBody>
                  <a:tcPr marL="2260" marR="2260" marT="2260" marB="0" anchor="b">
                    <a:lnL>
                      <a:noFill/>
                    </a:lnL>
                    <a:lnR>
                      <a:noFill/>
                    </a:lnR>
                    <a:lnT>
                      <a:noFill/>
                    </a:lnT>
                    <a:lnB>
                      <a:noFill/>
                    </a:lnB>
                  </a:tcPr>
                </a:tc>
                <a:extLst>
                  <a:ext uri="{0D108BD9-81ED-4DB2-BD59-A6C34878D82A}">
                    <a16:rowId xmlns:a16="http://schemas.microsoft.com/office/drawing/2014/main" val="2016462968"/>
                  </a:ext>
                </a:extLst>
              </a:tr>
              <a:tr h="51221">
                <a:tc>
                  <a:txBody>
                    <a:bodyPr/>
                    <a:lstStyle/>
                    <a:p>
                      <a:pPr algn="l" fontAlgn="b"/>
                      <a:r>
                        <a:rPr lang="en-US" sz="800" b="0" i="0" u="none" strike="noStrike">
                          <a:solidFill>
                            <a:srgbClr val="000000"/>
                          </a:solidFill>
                          <a:effectLst/>
                          <a:latin typeface="Calibri" panose="020F0502020204030204" pitchFamily="34" charset="0"/>
                        </a:rPr>
                        <a:t>No</a:t>
                      </a:r>
                    </a:p>
                  </a:txBody>
                  <a:tcPr marL="2260" marR="2260" marT="2260" marB="0" anchor="b">
                    <a:lnL>
                      <a:noFill/>
                    </a:lnL>
                    <a:lnR>
                      <a:noFill/>
                    </a:lnR>
                    <a:lnT>
                      <a:noFill/>
                    </a:lnT>
                    <a:lnB>
                      <a:noFill/>
                    </a:lnB>
                  </a:tcPr>
                </a:tc>
                <a:extLst>
                  <a:ext uri="{0D108BD9-81ED-4DB2-BD59-A6C34878D82A}">
                    <a16:rowId xmlns:a16="http://schemas.microsoft.com/office/drawing/2014/main" val="1258167120"/>
                  </a:ext>
                </a:extLst>
              </a:tr>
              <a:tr h="48208">
                <a:tc>
                  <a:txBody>
                    <a:bodyPr/>
                    <a:lstStyle/>
                    <a:p>
                      <a:pPr algn="l" fontAlgn="b"/>
                      <a:r>
                        <a:rPr lang="en-US" sz="800" b="0" i="0" u="none" strike="noStrike">
                          <a:solidFill>
                            <a:srgbClr val="000000"/>
                          </a:solidFill>
                          <a:effectLst/>
                          <a:latin typeface="Calibri" panose="020F0502020204030204" pitchFamily="34" charset="0"/>
                        </a:rPr>
                        <a:t>Too little time</a:t>
                      </a:r>
                    </a:p>
                  </a:txBody>
                  <a:tcPr marL="2260" marR="2260" marT="2260" marB="0" anchor="b">
                    <a:lnL>
                      <a:noFill/>
                    </a:lnL>
                    <a:lnR>
                      <a:noFill/>
                    </a:lnR>
                    <a:lnT>
                      <a:noFill/>
                    </a:lnT>
                    <a:lnB>
                      <a:noFill/>
                    </a:lnB>
                  </a:tcPr>
                </a:tc>
                <a:extLst>
                  <a:ext uri="{0D108BD9-81ED-4DB2-BD59-A6C34878D82A}">
                    <a16:rowId xmlns:a16="http://schemas.microsoft.com/office/drawing/2014/main" val="2545143459"/>
                  </a:ext>
                </a:extLst>
              </a:tr>
              <a:tr h="48208">
                <a:tc>
                  <a:txBody>
                    <a:bodyPr/>
                    <a:lstStyle/>
                    <a:p>
                      <a:pPr algn="l" fontAlgn="b"/>
                      <a:r>
                        <a:rPr lang="en-US" sz="800" b="0" i="0" u="none" strike="noStrike">
                          <a:solidFill>
                            <a:srgbClr val="000000"/>
                          </a:solidFill>
                          <a:effectLst/>
                          <a:latin typeface="Calibri" panose="020F0502020204030204" pitchFamily="34" charset="0"/>
                        </a:rPr>
                        <a:t>No</a:t>
                      </a:r>
                    </a:p>
                  </a:txBody>
                  <a:tcPr marL="2260" marR="2260" marT="2260" marB="0" anchor="b">
                    <a:lnL>
                      <a:noFill/>
                    </a:lnL>
                    <a:lnR>
                      <a:noFill/>
                    </a:lnR>
                    <a:lnT>
                      <a:noFill/>
                    </a:lnT>
                    <a:lnB>
                      <a:noFill/>
                    </a:lnB>
                  </a:tcPr>
                </a:tc>
                <a:extLst>
                  <a:ext uri="{0D108BD9-81ED-4DB2-BD59-A6C34878D82A}">
                    <a16:rowId xmlns:a16="http://schemas.microsoft.com/office/drawing/2014/main" val="2701331451"/>
                  </a:ext>
                </a:extLst>
              </a:tr>
              <a:tr h="51221">
                <a:tc>
                  <a:txBody>
                    <a:bodyPr/>
                    <a:lstStyle/>
                    <a:p>
                      <a:pPr algn="l" fontAlgn="b"/>
                      <a:r>
                        <a:rPr lang="en-US" sz="800" b="0" i="0" u="none" strike="noStrike">
                          <a:solidFill>
                            <a:srgbClr val="000000"/>
                          </a:solidFill>
                          <a:effectLst/>
                          <a:latin typeface="Calibri" panose="020F0502020204030204" pitchFamily="34" charset="0"/>
                        </a:rPr>
                        <a:t>Come together as a fresh organization to make Garden Oaks better.</a:t>
                      </a:r>
                    </a:p>
                  </a:txBody>
                  <a:tcPr marL="2260" marR="2260" marT="2260" marB="0" anchor="b">
                    <a:lnL>
                      <a:noFill/>
                    </a:lnL>
                    <a:lnR>
                      <a:noFill/>
                    </a:lnR>
                    <a:lnT>
                      <a:noFill/>
                    </a:lnT>
                    <a:lnB>
                      <a:noFill/>
                    </a:lnB>
                  </a:tcPr>
                </a:tc>
                <a:extLst>
                  <a:ext uri="{0D108BD9-81ED-4DB2-BD59-A6C34878D82A}">
                    <a16:rowId xmlns:a16="http://schemas.microsoft.com/office/drawing/2014/main" val="148758670"/>
                  </a:ext>
                </a:extLst>
              </a:tr>
              <a:tr h="51221">
                <a:tc>
                  <a:txBody>
                    <a:bodyPr/>
                    <a:lstStyle/>
                    <a:p>
                      <a:pPr algn="l" fontAlgn="b"/>
                      <a:r>
                        <a:rPr lang="en-US" sz="800" b="0" i="0" u="none" strike="noStrike">
                          <a:solidFill>
                            <a:srgbClr val="000000"/>
                          </a:solidFill>
                          <a:effectLst/>
                          <a:latin typeface="Calibri" panose="020F0502020204030204" pitchFamily="34" charset="0"/>
                        </a:rPr>
                        <a:t>Zoom reminder</a:t>
                      </a:r>
                    </a:p>
                  </a:txBody>
                  <a:tcPr marL="2260" marR="2260" marT="2260" marB="0" anchor="b">
                    <a:lnL>
                      <a:noFill/>
                    </a:lnL>
                    <a:lnR>
                      <a:noFill/>
                    </a:lnR>
                    <a:lnT>
                      <a:noFill/>
                    </a:lnT>
                    <a:lnB>
                      <a:noFill/>
                    </a:lnB>
                  </a:tcPr>
                </a:tc>
                <a:extLst>
                  <a:ext uri="{0D108BD9-81ED-4DB2-BD59-A6C34878D82A}">
                    <a16:rowId xmlns:a16="http://schemas.microsoft.com/office/drawing/2014/main" val="2605708143"/>
                  </a:ext>
                </a:extLst>
              </a:tr>
              <a:tr h="48208">
                <a:tc>
                  <a:txBody>
                    <a:bodyPr/>
                    <a:lstStyle/>
                    <a:p>
                      <a:pPr algn="l" fontAlgn="b"/>
                      <a:r>
                        <a:rPr lang="en-US" sz="800" b="0" i="0" u="none" strike="noStrike">
                          <a:solidFill>
                            <a:srgbClr val="000000"/>
                          </a:solidFill>
                          <a:effectLst/>
                          <a:latin typeface="Calibri" panose="020F0502020204030204" pitchFamily="34" charset="0"/>
                        </a:rPr>
                        <a:t>Offer online attendance (Zoom, WebEx, etc)</a:t>
                      </a:r>
                    </a:p>
                  </a:txBody>
                  <a:tcPr marL="2260" marR="2260" marT="2260" marB="0" anchor="b">
                    <a:lnL>
                      <a:noFill/>
                    </a:lnL>
                    <a:lnR>
                      <a:noFill/>
                    </a:lnR>
                    <a:lnT>
                      <a:noFill/>
                    </a:lnT>
                    <a:lnB>
                      <a:noFill/>
                    </a:lnB>
                  </a:tcPr>
                </a:tc>
                <a:extLst>
                  <a:ext uri="{0D108BD9-81ED-4DB2-BD59-A6C34878D82A}">
                    <a16:rowId xmlns:a16="http://schemas.microsoft.com/office/drawing/2014/main" val="1728654495"/>
                  </a:ext>
                </a:extLst>
              </a:tr>
              <a:tr h="48208">
                <a:tc>
                  <a:txBody>
                    <a:bodyPr/>
                    <a:lstStyle/>
                    <a:p>
                      <a:pPr algn="l" fontAlgn="b"/>
                      <a:r>
                        <a:rPr lang="en-US" sz="800" b="0" i="0" u="none" strike="noStrike">
                          <a:solidFill>
                            <a:srgbClr val="000000"/>
                          </a:solidFill>
                          <a:effectLst/>
                          <a:latin typeface="Calibri" panose="020F0502020204030204" pitchFamily="34" charset="0"/>
                        </a:rPr>
                        <a:t>I always forget - maybe send a reminder</a:t>
                      </a:r>
                    </a:p>
                  </a:txBody>
                  <a:tcPr marL="2260" marR="2260" marT="2260" marB="0" anchor="b">
                    <a:lnL>
                      <a:noFill/>
                    </a:lnL>
                    <a:lnR>
                      <a:noFill/>
                    </a:lnR>
                    <a:lnT>
                      <a:noFill/>
                    </a:lnT>
                    <a:lnB>
                      <a:noFill/>
                    </a:lnB>
                  </a:tcPr>
                </a:tc>
                <a:extLst>
                  <a:ext uri="{0D108BD9-81ED-4DB2-BD59-A6C34878D82A}">
                    <a16:rowId xmlns:a16="http://schemas.microsoft.com/office/drawing/2014/main" val="187336573"/>
                  </a:ext>
                </a:extLst>
              </a:tr>
              <a:tr h="102441">
                <a:tc>
                  <a:txBody>
                    <a:bodyPr/>
                    <a:lstStyle/>
                    <a:p>
                      <a:pPr algn="l" fontAlgn="b"/>
                      <a:r>
                        <a:rPr lang="en-US" sz="800" b="0" i="0" u="none" strike="noStrike">
                          <a:solidFill>
                            <a:srgbClr val="000000"/>
                          </a:solidFill>
                          <a:effectLst/>
                          <a:latin typeface="Calibri" panose="020F0502020204030204" pitchFamily="34" charset="0"/>
                        </a:rPr>
                        <a:t>As much as I'd like to attend, I just don't have much free time right now. </a:t>
                      </a:r>
                    </a:p>
                  </a:txBody>
                  <a:tcPr marL="2260" marR="2260" marT="2260" marB="0" anchor="b">
                    <a:lnL>
                      <a:noFill/>
                    </a:lnL>
                    <a:lnR>
                      <a:noFill/>
                    </a:lnR>
                    <a:lnT>
                      <a:noFill/>
                    </a:lnT>
                    <a:lnB>
                      <a:noFill/>
                    </a:lnB>
                  </a:tcPr>
                </a:tc>
                <a:extLst>
                  <a:ext uri="{0D108BD9-81ED-4DB2-BD59-A6C34878D82A}">
                    <a16:rowId xmlns:a16="http://schemas.microsoft.com/office/drawing/2014/main" val="782505129"/>
                  </a:ext>
                </a:extLst>
              </a:tr>
              <a:tr h="51221">
                <a:tc>
                  <a:txBody>
                    <a:bodyPr/>
                    <a:lstStyle/>
                    <a:p>
                      <a:pPr algn="l" fontAlgn="b"/>
                      <a:r>
                        <a:rPr lang="en-US" sz="800" b="0" i="0" u="none" strike="noStrike">
                          <a:solidFill>
                            <a:srgbClr val="000000"/>
                          </a:solidFill>
                          <a:effectLst/>
                          <a:latin typeface="Calibri" panose="020F0502020204030204" pitchFamily="34" charset="0"/>
                        </a:rPr>
                        <a:t>Stream live via zoom</a:t>
                      </a:r>
                    </a:p>
                  </a:txBody>
                  <a:tcPr marL="2260" marR="2260" marT="2260" marB="0" anchor="b">
                    <a:lnL>
                      <a:noFill/>
                    </a:lnL>
                    <a:lnR>
                      <a:noFill/>
                    </a:lnR>
                    <a:lnT>
                      <a:noFill/>
                    </a:lnT>
                    <a:lnB>
                      <a:noFill/>
                    </a:lnB>
                  </a:tcPr>
                </a:tc>
                <a:extLst>
                  <a:ext uri="{0D108BD9-81ED-4DB2-BD59-A6C34878D82A}">
                    <a16:rowId xmlns:a16="http://schemas.microsoft.com/office/drawing/2014/main" val="491562998"/>
                  </a:ext>
                </a:extLst>
              </a:tr>
              <a:tr h="48208">
                <a:tc>
                  <a:txBody>
                    <a:bodyPr/>
                    <a:lstStyle/>
                    <a:p>
                      <a:pPr algn="l" fontAlgn="b"/>
                      <a:r>
                        <a:rPr lang="en-US" sz="800" b="0" i="0" u="none" strike="noStrike">
                          <a:solidFill>
                            <a:srgbClr val="000000"/>
                          </a:solidFill>
                          <a:effectLst/>
                          <a:latin typeface="Calibri" panose="020F0502020204030204" pitchFamily="34" charset="0"/>
                        </a:rPr>
                        <a:t>no</a:t>
                      </a:r>
                    </a:p>
                  </a:txBody>
                  <a:tcPr marL="2260" marR="2260" marT="2260" marB="0" anchor="b">
                    <a:lnL>
                      <a:noFill/>
                    </a:lnL>
                    <a:lnR>
                      <a:noFill/>
                    </a:lnR>
                    <a:lnT>
                      <a:noFill/>
                    </a:lnT>
                    <a:lnB>
                      <a:noFill/>
                    </a:lnB>
                  </a:tcPr>
                </a:tc>
                <a:extLst>
                  <a:ext uri="{0D108BD9-81ED-4DB2-BD59-A6C34878D82A}">
                    <a16:rowId xmlns:a16="http://schemas.microsoft.com/office/drawing/2014/main" val="4247063600"/>
                  </a:ext>
                </a:extLst>
              </a:tr>
              <a:tr h="51221">
                <a:tc>
                  <a:txBody>
                    <a:bodyPr/>
                    <a:lstStyle/>
                    <a:p>
                      <a:pPr algn="l" fontAlgn="b"/>
                      <a:r>
                        <a:rPr lang="en-US" sz="800" b="0" i="0" u="none" strike="noStrike">
                          <a:solidFill>
                            <a:srgbClr val="000000"/>
                          </a:solidFill>
                          <a:effectLst/>
                          <a:latin typeface="Calibri" panose="020F0502020204030204" pitchFamily="34" charset="0"/>
                        </a:rPr>
                        <a:t>Get vaxed and boosted, put on a mask and call a meeting!</a:t>
                      </a:r>
                    </a:p>
                  </a:txBody>
                  <a:tcPr marL="2260" marR="2260" marT="2260" marB="0" anchor="b">
                    <a:lnL>
                      <a:noFill/>
                    </a:lnL>
                    <a:lnR>
                      <a:noFill/>
                    </a:lnR>
                    <a:lnT>
                      <a:noFill/>
                    </a:lnT>
                    <a:lnB>
                      <a:noFill/>
                    </a:lnB>
                  </a:tcPr>
                </a:tc>
                <a:extLst>
                  <a:ext uri="{0D108BD9-81ED-4DB2-BD59-A6C34878D82A}">
                    <a16:rowId xmlns:a16="http://schemas.microsoft.com/office/drawing/2014/main" val="3039757981"/>
                  </a:ext>
                </a:extLst>
              </a:tr>
              <a:tr h="51221">
                <a:tc>
                  <a:txBody>
                    <a:bodyPr/>
                    <a:lstStyle/>
                    <a:p>
                      <a:pPr algn="l" fontAlgn="b"/>
                      <a:r>
                        <a:rPr lang="en-US" sz="800" b="0" i="0" u="none" strike="noStrike">
                          <a:solidFill>
                            <a:srgbClr val="000000"/>
                          </a:solidFill>
                          <a:effectLst/>
                          <a:latin typeface="Calibri" panose="020F0502020204030204" pitchFamily="34" charset="0"/>
                        </a:rPr>
                        <a:t>No</a:t>
                      </a:r>
                    </a:p>
                  </a:txBody>
                  <a:tcPr marL="2260" marR="2260" marT="2260" marB="0" anchor="b">
                    <a:lnL>
                      <a:noFill/>
                    </a:lnL>
                    <a:lnR>
                      <a:noFill/>
                    </a:lnR>
                    <a:lnT>
                      <a:noFill/>
                    </a:lnT>
                    <a:lnB>
                      <a:noFill/>
                    </a:lnB>
                  </a:tcPr>
                </a:tc>
                <a:extLst>
                  <a:ext uri="{0D108BD9-81ED-4DB2-BD59-A6C34878D82A}">
                    <a16:rowId xmlns:a16="http://schemas.microsoft.com/office/drawing/2014/main" val="4036634448"/>
                  </a:ext>
                </a:extLst>
              </a:tr>
              <a:tr h="132420">
                <a:tc>
                  <a:txBody>
                    <a:bodyPr/>
                    <a:lstStyle/>
                    <a:p>
                      <a:pPr algn="l" fontAlgn="b"/>
                      <a:r>
                        <a:rPr lang="en-US" sz="800" b="0" i="0" u="none" strike="noStrike">
                          <a:solidFill>
                            <a:srgbClr val="000000"/>
                          </a:solidFill>
                          <a:effectLst/>
                          <a:latin typeface="Calibri" panose="020F0502020204030204" pitchFamily="34" charset="0"/>
                        </a:rPr>
                        <a:t>I think the plan to send out emails re:  topic and meeting location is a good one. No one asked, but:  I think our social media marketing is totally worthless and pretty much non existent.  I also think getting an updated database is more important than new logos.</a:t>
                      </a:r>
                    </a:p>
                  </a:txBody>
                  <a:tcPr marL="2260" marR="2260" marT="2260" marB="0" anchor="b">
                    <a:lnL>
                      <a:noFill/>
                    </a:lnL>
                    <a:lnR>
                      <a:noFill/>
                    </a:lnR>
                    <a:lnT>
                      <a:noFill/>
                    </a:lnT>
                    <a:lnB>
                      <a:noFill/>
                    </a:lnB>
                  </a:tcPr>
                </a:tc>
                <a:extLst>
                  <a:ext uri="{0D108BD9-81ED-4DB2-BD59-A6C34878D82A}">
                    <a16:rowId xmlns:a16="http://schemas.microsoft.com/office/drawing/2014/main" val="3925512300"/>
                  </a:ext>
                </a:extLst>
              </a:tr>
              <a:tr h="153662">
                <a:tc>
                  <a:txBody>
                    <a:bodyPr/>
                    <a:lstStyle/>
                    <a:p>
                      <a:pPr algn="l" fontAlgn="b"/>
                      <a:r>
                        <a:rPr lang="en-US" sz="800" b="0" i="0" u="none" strike="noStrike">
                          <a:solidFill>
                            <a:srgbClr val="000000"/>
                          </a:solidFill>
                          <a:effectLst/>
                          <a:latin typeface="Calibri" panose="020F0502020204030204" pitchFamily="34" charset="0"/>
                        </a:rPr>
                        <a:t>It would be nice to have a post settlement meeting to update everyone and discuss how things will go moving forward. </a:t>
                      </a:r>
                    </a:p>
                  </a:txBody>
                  <a:tcPr marL="2260" marR="2260" marT="2260" marB="0" anchor="b">
                    <a:lnL>
                      <a:noFill/>
                    </a:lnL>
                    <a:lnR>
                      <a:noFill/>
                    </a:lnR>
                    <a:lnT>
                      <a:noFill/>
                    </a:lnT>
                    <a:lnB>
                      <a:noFill/>
                    </a:lnB>
                  </a:tcPr>
                </a:tc>
                <a:extLst>
                  <a:ext uri="{0D108BD9-81ED-4DB2-BD59-A6C34878D82A}">
                    <a16:rowId xmlns:a16="http://schemas.microsoft.com/office/drawing/2014/main" val="3387910681"/>
                  </a:ext>
                </a:extLst>
              </a:tr>
              <a:tr h="89033">
                <a:tc>
                  <a:txBody>
                    <a:bodyPr/>
                    <a:lstStyle/>
                    <a:p>
                      <a:pPr algn="l" fontAlgn="b"/>
                      <a:r>
                        <a:rPr lang="en-US" sz="800" b="0" i="0" u="none" strike="noStrike">
                          <a:solidFill>
                            <a:srgbClr val="000000"/>
                          </a:solidFill>
                          <a:effectLst/>
                          <a:latin typeface="Calibri" panose="020F0502020204030204" pitchFamily="34" charset="0"/>
                        </a:rPr>
                        <a:t>Maintaining a zoom option is a really good way to engage young families that want to be involved but might have conflicts with dinner, homework, and bedtimes. </a:t>
                      </a:r>
                    </a:p>
                  </a:txBody>
                  <a:tcPr marL="2260" marR="2260" marT="2260" marB="0" anchor="b">
                    <a:lnL>
                      <a:noFill/>
                    </a:lnL>
                    <a:lnR>
                      <a:noFill/>
                    </a:lnR>
                    <a:lnT>
                      <a:noFill/>
                    </a:lnT>
                    <a:lnB>
                      <a:noFill/>
                    </a:lnB>
                  </a:tcPr>
                </a:tc>
                <a:extLst>
                  <a:ext uri="{0D108BD9-81ED-4DB2-BD59-A6C34878D82A}">
                    <a16:rowId xmlns:a16="http://schemas.microsoft.com/office/drawing/2014/main" val="4255015321"/>
                  </a:ext>
                </a:extLst>
              </a:tr>
              <a:tr h="358544">
                <a:tc>
                  <a:txBody>
                    <a:bodyPr/>
                    <a:lstStyle/>
                    <a:p>
                      <a:pPr algn="l" fontAlgn="b"/>
                      <a:r>
                        <a:rPr lang="en-US" sz="800" b="0" i="0" u="none" strike="noStrike">
                          <a:solidFill>
                            <a:srgbClr val="000000"/>
                          </a:solidFill>
                          <a:effectLst/>
                          <a:latin typeface="Calibri" panose="020F0502020204030204" pitchFamily="34" charset="0"/>
                        </a:rPr>
                        <a:t>Money</a:t>
                      </a:r>
                    </a:p>
                  </a:txBody>
                  <a:tcPr marL="2260" marR="2260" marT="2260" marB="0" anchor="b">
                    <a:lnL>
                      <a:noFill/>
                    </a:lnL>
                    <a:lnR>
                      <a:noFill/>
                    </a:lnR>
                    <a:lnT>
                      <a:noFill/>
                    </a:lnT>
                    <a:lnB>
                      <a:noFill/>
                    </a:lnB>
                  </a:tcPr>
                </a:tc>
                <a:extLst>
                  <a:ext uri="{0D108BD9-81ED-4DB2-BD59-A6C34878D82A}">
                    <a16:rowId xmlns:a16="http://schemas.microsoft.com/office/drawing/2014/main" val="3630742846"/>
                  </a:ext>
                </a:extLst>
              </a:tr>
              <a:tr h="204882">
                <a:tc>
                  <a:txBody>
                    <a:bodyPr/>
                    <a:lstStyle/>
                    <a:p>
                      <a:pPr algn="l" fontAlgn="b"/>
                      <a:r>
                        <a:rPr lang="en-US" sz="800" b="0" i="0" u="none" strike="noStrike">
                          <a:solidFill>
                            <a:srgbClr val="000000"/>
                          </a:solidFill>
                          <a:effectLst/>
                          <a:latin typeface="Calibri" panose="020F0502020204030204" pitchFamily="34" charset="0"/>
                        </a:rPr>
                        <a:t>Make folks who are willing to help feel more welcome. </a:t>
                      </a:r>
                    </a:p>
                  </a:txBody>
                  <a:tcPr marL="2260" marR="2260" marT="2260" marB="0" anchor="b">
                    <a:lnL>
                      <a:noFill/>
                    </a:lnL>
                    <a:lnR>
                      <a:noFill/>
                    </a:lnR>
                    <a:lnT>
                      <a:noFill/>
                    </a:lnT>
                    <a:lnB>
                      <a:noFill/>
                    </a:lnB>
                  </a:tcPr>
                </a:tc>
                <a:extLst>
                  <a:ext uri="{0D108BD9-81ED-4DB2-BD59-A6C34878D82A}">
                    <a16:rowId xmlns:a16="http://schemas.microsoft.com/office/drawing/2014/main" val="3997852960"/>
                  </a:ext>
                </a:extLst>
              </a:tr>
              <a:tr h="48208">
                <a:tc>
                  <a:txBody>
                    <a:bodyPr/>
                    <a:lstStyle/>
                    <a:p>
                      <a:pPr algn="l" fontAlgn="b"/>
                      <a:r>
                        <a:rPr lang="en-US" sz="800" b="0" i="0" u="none" strike="noStrike">
                          <a:solidFill>
                            <a:srgbClr val="000000"/>
                          </a:solidFill>
                          <a:effectLst/>
                          <a:latin typeface="Calibri" panose="020F0502020204030204" pitchFamily="34" charset="0"/>
                        </a:rPr>
                        <a:t>Not unless you could magically make my children older!  </a:t>
                      </a:r>
                    </a:p>
                  </a:txBody>
                  <a:tcPr marL="2260" marR="2260" marT="2260" marB="0" anchor="b">
                    <a:lnL>
                      <a:noFill/>
                    </a:lnL>
                    <a:lnR>
                      <a:noFill/>
                    </a:lnR>
                    <a:lnT>
                      <a:noFill/>
                    </a:lnT>
                    <a:lnB>
                      <a:noFill/>
                    </a:lnB>
                  </a:tcPr>
                </a:tc>
                <a:extLst>
                  <a:ext uri="{0D108BD9-81ED-4DB2-BD59-A6C34878D82A}">
                    <a16:rowId xmlns:a16="http://schemas.microsoft.com/office/drawing/2014/main" val="2596641595"/>
                  </a:ext>
                </a:extLst>
              </a:tr>
              <a:tr h="48208">
                <a:tc>
                  <a:txBody>
                    <a:bodyPr/>
                    <a:lstStyle/>
                    <a:p>
                      <a:pPr algn="l" fontAlgn="b"/>
                      <a:r>
                        <a:rPr lang="en-US" sz="800" b="0" i="0" u="none" strike="noStrike">
                          <a:solidFill>
                            <a:srgbClr val="000000"/>
                          </a:solidFill>
                          <a:effectLst/>
                          <a:latin typeface="Calibri" panose="020F0502020204030204" pitchFamily="34" charset="0"/>
                        </a:rPr>
                        <a:t>Return of yard signs announcing the upcoming meeting</a:t>
                      </a:r>
                    </a:p>
                  </a:txBody>
                  <a:tcPr marL="2260" marR="2260" marT="2260" marB="0" anchor="b">
                    <a:lnL>
                      <a:noFill/>
                    </a:lnL>
                    <a:lnR>
                      <a:noFill/>
                    </a:lnR>
                    <a:lnT>
                      <a:noFill/>
                    </a:lnT>
                    <a:lnB>
                      <a:noFill/>
                    </a:lnB>
                  </a:tcPr>
                </a:tc>
                <a:extLst>
                  <a:ext uri="{0D108BD9-81ED-4DB2-BD59-A6C34878D82A}">
                    <a16:rowId xmlns:a16="http://schemas.microsoft.com/office/drawing/2014/main" val="1538965797"/>
                  </a:ext>
                </a:extLst>
              </a:tr>
              <a:tr h="204882">
                <a:tc>
                  <a:txBody>
                    <a:bodyPr/>
                    <a:lstStyle/>
                    <a:p>
                      <a:pPr algn="l" fontAlgn="b"/>
                      <a:r>
                        <a:rPr lang="en-US" sz="800" b="0" i="0" u="none" strike="noStrike">
                          <a:solidFill>
                            <a:srgbClr val="000000"/>
                          </a:solidFill>
                          <a:effectLst/>
                          <a:latin typeface="Calibri" panose="020F0502020204030204" pitchFamily="34" charset="0"/>
                        </a:rPr>
                        <a:t>Alternate meeting dates- example first Tuesday of month odd number months and first Thursday of month On even months. Or something similar </a:t>
                      </a:r>
                    </a:p>
                  </a:txBody>
                  <a:tcPr marL="2260" marR="2260" marT="2260" marB="0" anchor="b">
                    <a:lnL>
                      <a:noFill/>
                    </a:lnL>
                    <a:lnR>
                      <a:noFill/>
                    </a:lnR>
                    <a:lnT>
                      <a:noFill/>
                    </a:lnT>
                    <a:lnB>
                      <a:noFill/>
                    </a:lnB>
                  </a:tcPr>
                </a:tc>
                <a:extLst>
                  <a:ext uri="{0D108BD9-81ED-4DB2-BD59-A6C34878D82A}">
                    <a16:rowId xmlns:a16="http://schemas.microsoft.com/office/drawing/2014/main" val="2581111368"/>
                  </a:ext>
                </a:extLst>
              </a:tr>
              <a:tr h="102441">
                <a:tc>
                  <a:txBody>
                    <a:bodyPr/>
                    <a:lstStyle/>
                    <a:p>
                      <a:pPr algn="l" fontAlgn="b"/>
                      <a:r>
                        <a:rPr lang="en-US" sz="800" b="0" i="0" u="none" strike="noStrike">
                          <a:solidFill>
                            <a:srgbClr val="000000"/>
                          </a:solidFill>
                          <a:effectLst/>
                          <a:latin typeface="Calibri" panose="020F0502020204030204" pitchFamily="34" charset="0"/>
                        </a:rPr>
                        <a:t>I have attended a couple of meetings.  E-mail reminders would be helpful.</a:t>
                      </a:r>
                    </a:p>
                  </a:txBody>
                  <a:tcPr marL="2260" marR="2260" marT="2260" marB="0" anchor="b">
                    <a:lnL>
                      <a:noFill/>
                    </a:lnL>
                    <a:lnR>
                      <a:noFill/>
                    </a:lnR>
                    <a:lnT>
                      <a:noFill/>
                    </a:lnT>
                    <a:lnB>
                      <a:noFill/>
                    </a:lnB>
                  </a:tcPr>
                </a:tc>
                <a:extLst>
                  <a:ext uri="{0D108BD9-81ED-4DB2-BD59-A6C34878D82A}">
                    <a16:rowId xmlns:a16="http://schemas.microsoft.com/office/drawing/2014/main" val="3005346590"/>
                  </a:ext>
                </a:extLst>
              </a:tr>
              <a:tr h="89033">
                <a:tc>
                  <a:txBody>
                    <a:bodyPr/>
                    <a:lstStyle/>
                    <a:p>
                      <a:pPr algn="l" fontAlgn="b"/>
                      <a:r>
                        <a:rPr lang="en-US" sz="800" b="0" i="0" u="none" strike="noStrike">
                          <a:solidFill>
                            <a:srgbClr val="000000"/>
                          </a:solidFill>
                          <a:effectLst/>
                          <a:latin typeface="Calibri" panose="020F0502020204030204" pitchFamily="34" charset="0"/>
                        </a:rPr>
                        <a:t>I will try to attend the zoom meeting tomorrow, it kid activities usually preclude me from making them.</a:t>
                      </a:r>
                    </a:p>
                  </a:txBody>
                  <a:tcPr marL="2260" marR="2260" marT="2260" marB="0" anchor="b">
                    <a:lnL>
                      <a:noFill/>
                    </a:lnL>
                    <a:lnR>
                      <a:noFill/>
                    </a:lnR>
                    <a:lnT>
                      <a:noFill/>
                    </a:lnT>
                    <a:lnB>
                      <a:noFill/>
                    </a:lnB>
                  </a:tcPr>
                </a:tc>
                <a:extLst>
                  <a:ext uri="{0D108BD9-81ED-4DB2-BD59-A6C34878D82A}">
                    <a16:rowId xmlns:a16="http://schemas.microsoft.com/office/drawing/2014/main" val="1596781149"/>
                  </a:ext>
                </a:extLst>
              </a:tr>
            </a:tbl>
          </a:graphicData>
        </a:graphic>
      </p:graphicFrame>
    </p:spTree>
    <p:extLst>
      <p:ext uri="{BB962C8B-B14F-4D97-AF65-F5344CB8AC3E}">
        <p14:creationId xmlns:p14="http://schemas.microsoft.com/office/powerpoint/2010/main" val="841140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orms response chart. Question title: . Number of responses: 70 responses.">
            <a:extLst>
              <a:ext uri="{FF2B5EF4-FFF2-40B4-BE49-F238E27FC236}">
                <a16:creationId xmlns:a16="http://schemas.microsoft.com/office/drawing/2014/main" id="{91B97C60-60A5-354E-ABA3-E6D7716C4C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28800"/>
            <a:ext cx="9144000" cy="4047344"/>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a:extLst>
              <a:ext uri="{FF2B5EF4-FFF2-40B4-BE49-F238E27FC236}">
                <a16:creationId xmlns:a16="http://schemas.microsoft.com/office/drawing/2014/main" id="{D52E285D-6D90-724D-A43A-F44CD5C0BAD0}"/>
              </a:ext>
            </a:extLst>
          </p:cNvPr>
          <p:cNvSpPr>
            <a:spLocks noGrp="1"/>
          </p:cNvSpPr>
          <p:nvPr>
            <p:ph type="title"/>
          </p:nvPr>
        </p:nvSpPr>
        <p:spPr/>
        <p:txBody>
          <a:bodyPr/>
          <a:lstStyle/>
          <a:p>
            <a:pPr algn="ctr"/>
            <a:r>
              <a:rPr lang="en-US"/>
              <a:t>Interest in Social Activities</a:t>
            </a:r>
          </a:p>
        </p:txBody>
      </p:sp>
    </p:spTree>
    <p:extLst>
      <p:ext uri="{BB962C8B-B14F-4D97-AF65-F5344CB8AC3E}">
        <p14:creationId xmlns:p14="http://schemas.microsoft.com/office/powerpoint/2010/main" val="19550142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285</TotalTime>
  <Words>2756</Words>
  <Application>Microsoft Macintosh PowerPoint</Application>
  <PresentationFormat>On-screen Show (4:3)</PresentationFormat>
  <Paragraphs>185</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GO Civic Club Annual Survey</vt:lpstr>
      <vt:lpstr>Who Participated</vt:lpstr>
      <vt:lpstr>GOCC Priorities Security, Beautification, Communication</vt:lpstr>
      <vt:lpstr>Security- Constable and COP</vt:lpstr>
      <vt:lpstr>Beautification</vt:lpstr>
      <vt:lpstr>How the Gazette is Read</vt:lpstr>
      <vt:lpstr>GOCC Meetings- I don’t attend because:</vt:lpstr>
      <vt:lpstr>GOCC Meetings- Increase attendance by:</vt:lpstr>
      <vt:lpstr>Interest in Social Activities</vt:lpstr>
      <vt:lpstr>Support for DR Related Activity</vt:lpstr>
      <vt:lpstr>“YES” to NEW volunteer or donor 32 (58 if DR included)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Pamela Parks</dc:creator>
  <cp:lastModifiedBy>Pamela Parks</cp:lastModifiedBy>
  <cp:revision>13</cp:revision>
  <dcterms:created xsi:type="dcterms:W3CDTF">2022-01-02T16:55:46Z</dcterms:created>
  <dcterms:modified xsi:type="dcterms:W3CDTF">2022-01-04T20:59:10Z</dcterms:modified>
</cp:coreProperties>
</file>